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6"/>
  </p:notesMasterIdLst>
  <p:handoutMasterIdLst>
    <p:handoutMasterId r:id="rId17"/>
  </p:handoutMasterIdLst>
  <p:sldIdLst>
    <p:sldId id="257" r:id="rId3"/>
    <p:sldId id="277" r:id="rId4"/>
    <p:sldId id="261" r:id="rId5"/>
    <p:sldId id="264" r:id="rId6"/>
    <p:sldId id="276" r:id="rId7"/>
    <p:sldId id="259" r:id="rId8"/>
    <p:sldId id="260" r:id="rId9"/>
    <p:sldId id="265" r:id="rId10"/>
    <p:sldId id="266" r:id="rId11"/>
    <p:sldId id="267" r:id="rId12"/>
    <p:sldId id="269" r:id="rId13"/>
    <p:sldId id="262" r:id="rId14"/>
    <p:sldId id="274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0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08" y="-8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1BA2510-9B85-4A42-9155-4ECC8FC75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4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447FC82-F1DA-43AE-952E-086EEAF85E13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D38BDFD-BE97-4655-B343-8182EE5AD7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2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854" indent="-285713"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2853" indent="-228570"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99994" indent="-228570"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134" indent="-228570"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276" indent="-228570" defTabSz="9396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417" indent="-228570" defTabSz="9396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8558" indent="-228570" defTabSz="9396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5699" indent="-228570" defTabSz="9396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defRPr/>
            </a:pPr>
            <a:fld id="{26C4480C-CF1C-3D4A-82D5-704375C8FCA0}" type="slidenum">
              <a:rPr lang="en-US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</a:t>
            </a:fld>
            <a:endParaRPr lang="en-US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854" indent="-285713"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2853" indent="-228570"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599994" indent="-228570"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134" indent="-228570" defTabSz="939679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276" indent="-228570" defTabSz="9396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417" indent="-228570" defTabSz="9396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8558" indent="-228570" defTabSz="9396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5699" indent="-228570" defTabSz="9396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defRPr/>
            </a:pPr>
            <a:fld id="{26C4480C-CF1C-3D4A-82D5-704375C8FCA0}" type="slidenum">
              <a:rPr lang="en-US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</a:t>
            </a:fld>
            <a:endParaRPr lang="en-US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8BDFD-BE97-4655-B343-8182EE5AD7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8BDFD-BE97-4655-B343-8182EE5AD7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914400"/>
            <a:ext cx="7639050" cy="4203471"/>
          </a:xfrm>
          <a:prstGeom prst="rect">
            <a:avLst/>
          </a:prstGeom>
          <a:solidFill>
            <a:srgbClr val="FFFFFF">
              <a:alpha val="85000"/>
            </a:srgb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8" name="Group 16"/>
          <p:cNvGrpSpPr/>
          <p:nvPr userDrawn="1"/>
        </p:nvGrpSpPr>
        <p:grpSpPr>
          <a:xfrm>
            <a:off x="762000" y="5029200"/>
            <a:ext cx="7661972" cy="228600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3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879" y="1752600"/>
            <a:ext cx="6361176" cy="2307336"/>
          </a:xfr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rgbClr val="13006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62000" y="685800"/>
            <a:ext cx="7639050" cy="218122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26061" y="685800"/>
            <a:ext cx="587020" cy="646331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36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36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362200" y="4114800"/>
            <a:ext cx="4419600" cy="6096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400">
                <a:effectLst/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60475" indent="0">
              <a:buFontTx/>
              <a:buNone/>
              <a:defRPr/>
            </a:lvl4pPr>
            <a:lvl5pPr marL="1608137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8" name="Picture 5" descr="Sanofi-Aventis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73750"/>
            <a:ext cx="1143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19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srgbClr val="073779"/>
                </a:solidFill>
              </a:rPr>
              <a:pPr/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2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8B16-77C0-C84D-9A2A-ADC19C7B0A7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54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263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9884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3605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91523-C847-7F4A-B0BB-8755437D18D9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83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C79BB-66B4-9C47-A075-372D1EF5F3A4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5393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914400"/>
            <a:ext cx="7639050" cy="4203471"/>
          </a:xfrm>
          <a:prstGeom prst="rect">
            <a:avLst/>
          </a:prstGeom>
          <a:solidFill>
            <a:srgbClr val="FFFFFF">
              <a:alpha val="85000"/>
            </a:srgb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8" name="Group 16"/>
          <p:cNvGrpSpPr/>
          <p:nvPr userDrawn="1"/>
        </p:nvGrpSpPr>
        <p:grpSpPr>
          <a:xfrm>
            <a:off x="762000" y="5029200"/>
            <a:ext cx="7661972" cy="228600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3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879" y="1752600"/>
            <a:ext cx="6361176" cy="2307336"/>
          </a:xfr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rgbClr val="13006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62000" y="685800"/>
            <a:ext cx="7639050" cy="218122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26061" y="685800"/>
            <a:ext cx="587020" cy="646331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36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36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362200" y="4114800"/>
            <a:ext cx="4419600" cy="6096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400">
                <a:effectLst/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260475" indent="0">
              <a:buFontTx/>
              <a:buNone/>
              <a:defRPr/>
            </a:lvl4pPr>
            <a:lvl5pPr marL="1608137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8" name="Picture 5" descr="Sanofi-Aventis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73750"/>
            <a:ext cx="1143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573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455773"/>
            <a:ext cx="8534400" cy="1133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04800" y="609601"/>
            <a:ext cx="85344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04800" y="609600"/>
            <a:ext cx="8305800" cy="1066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589470"/>
            <a:ext cx="1592369" cy="1631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97976" y="1589470"/>
            <a:ext cx="2729775" cy="1631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6248" y="1589470"/>
            <a:ext cx="4212952" cy="16313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07" y="609600"/>
            <a:ext cx="8555037" cy="990600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06400" indent="-406400">
              <a:defRPr b="1"/>
            </a:lvl1pPr>
            <a:lvl2pPr marL="746125" indent="-288925">
              <a:buSzPct val="100000"/>
              <a:buFont typeface="Wingdings" charset="2"/>
              <a:buChar char="§"/>
              <a:defRPr b="1"/>
            </a:lvl2pPr>
            <a:lvl3pPr marL="1035050" indent="-238125">
              <a:buFont typeface="Wingdings" charset="2"/>
              <a:buChar char="§"/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32770"/>
            <a:ext cx="630621" cy="35976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8412169" y="457200"/>
            <a:ext cx="426121" cy="400110"/>
          </a:xfrm>
          <a:prstGeom prst="rect">
            <a:avLst/>
          </a:prstGeom>
          <a:solidFill>
            <a:srgbClr val="073779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20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20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78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36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36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092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455773"/>
            <a:ext cx="8534400" cy="1133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04800" y="609601"/>
            <a:ext cx="85344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04800" y="609600"/>
            <a:ext cx="8305800" cy="1066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589470"/>
            <a:ext cx="1592369" cy="1631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97976" y="1589470"/>
            <a:ext cx="2729775" cy="1631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6248" y="1589470"/>
            <a:ext cx="4212952" cy="16313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07" y="609600"/>
            <a:ext cx="8555037" cy="990600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06400" indent="-406400">
              <a:defRPr b="1"/>
            </a:lvl1pPr>
            <a:lvl2pPr marL="746125" indent="-288925">
              <a:buSzPct val="100000"/>
              <a:buFont typeface="Wingdings" charset="2"/>
              <a:buChar char="§"/>
              <a:defRPr b="1"/>
            </a:lvl2pPr>
            <a:lvl3pPr marL="1035050" indent="-238125">
              <a:buFont typeface="Wingdings" charset="2"/>
              <a:buChar char="§"/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32770"/>
            <a:ext cx="630621" cy="35976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8412169" y="457200"/>
            <a:ext cx="426121" cy="400110"/>
          </a:xfrm>
          <a:prstGeom prst="rect">
            <a:avLst/>
          </a:prstGeom>
          <a:solidFill>
            <a:srgbClr val="073779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20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20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67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36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36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65A6B-9F0C-8C42-860A-9881E4C7FCEB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23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36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36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95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F186F-E6E4-A849-A134-E1FA3F5BCC78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72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2F44D-51A0-4C46-9AC9-98D5EE5E3182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52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6459" y="6400800"/>
            <a:ext cx="630621" cy="359760"/>
          </a:xfrm>
        </p:spPr>
        <p:txBody>
          <a:bodyPr/>
          <a:lstStyle>
            <a:lvl1pPr>
              <a:defRPr sz="1100">
                <a:solidFill>
                  <a:srgbClr val="130064"/>
                </a:solidFill>
              </a:defRPr>
            </a:lvl1pPr>
          </a:lstStyle>
          <a:p>
            <a:pPr>
              <a:defRPr/>
            </a:pPr>
            <a:fld id="{77797171-21DE-5141-9770-A4EF401D57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304800" y="228600"/>
            <a:ext cx="8534400" cy="1133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382428"/>
            <a:ext cx="85344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04800" y="382427"/>
            <a:ext cx="8305800" cy="1066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304800" y="1362297"/>
            <a:ext cx="1592369" cy="1631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1897976" y="1362297"/>
            <a:ext cx="2729775" cy="1631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4626248" y="1362297"/>
            <a:ext cx="4212952" cy="16313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91707" y="382427"/>
            <a:ext cx="8555037" cy="990600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5" name="TextBox 24"/>
          <p:cNvSpPr txBox="1"/>
          <p:nvPr userDrawn="1"/>
        </p:nvSpPr>
        <p:spPr>
          <a:xfrm flipH="1">
            <a:off x="8412169" y="230027"/>
            <a:ext cx="426121" cy="400110"/>
          </a:xfrm>
          <a:prstGeom prst="rect">
            <a:avLst/>
          </a:prstGeom>
          <a:solidFill>
            <a:srgbClr val="073779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20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20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331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6459" y="6400800"/>
            <a:ext cx="630621" cy="35976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FF206CA1-6BC7-A342-BEE7-95F4773C6803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05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srgbClr val="073779"/>
                </a:solidFill>
              </a:rPr>
              <a:pPr/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7442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8B16-77C0-C84D-9A2A-ADC19C7B0A7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165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57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976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36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36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188936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042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91523-C847-7F4A-B0BB-8755437D18D9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34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C79BB-66B4-9C47-A075-372D1EF5F3A4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271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36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36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65A6B-9F0C-8C42-860A-9881E4C7FCEB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5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4200" dirty="0">
              <a:solidFill>
                <a:prstClr val="white"/>
              </a:solidFill>
              <a:latin typeface="Cambria"/>
              <a:ea typeface="ＭＳ Ｐゴシック" charset="0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36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36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2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F186F-E6E4-A849-A134-E1FA3F5BCC78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8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2F44D-51A0-4C46-9AC9-98D5EE5E3182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3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6459" y="6400800"/>
            <a:ext cx="630621" cy="359760"/>
          </a:xfrm>
        </p:spPr>
        <p:txBody>
          <a:bodyPr/>
          <a:lstStyle>
            <a:lvl1pPr>
              <a:defRPr sz="1100">
                <a:solidFill>
                  <a:srgbClr val="130064"/>
                </a:solidFill>
              </a:defRPr>
            </a:lvl1pPr>
          </a:lstStyle>
          <a:p>
            <a:pPr>
              <a:defRPr/>
            </a:pPr>
            <a:fld id="{77797171-21DE-5141-9770-A4EF401D57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304800" y="228600"/>
            <a:ext cx="8534400" cy="1133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382428"/>
            <a:ext cx="8534400" cy="99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04800" y="382427"/>
            <a:ext cx="8305800" cy="1066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304800" y="1362297"/>
            <a:ext cx="1592369" cy="1631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1897976" y="1362297"/>
            <a:ext cx="2729775" cy="1631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4626248" y="1362297"/>
            <a:ext cx="4212952" cy="16313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91707" y="382427"/>
            <a:ext cx="8555037" cy="990600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5" name="TextBox 24"/>
          <p:cNvSpPr txBox="1"/>
          <p:nvPr userDrawn="1"/>
        </p:nvSpPr>
        <p:spPr>
          <a:xfrm flipH="1">
            <a:off x="8412169" y="230027"/>
            <a:ext cx="426121" cy="400110"/>
          </a:xfrm>
          <a:prstGeom prst="rect">
            <a:avLst/>
          </a:prstGeom>
          <a:solidFill>
            <a:srgbClr val="073779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sz="2000" dirty="0">
                <a:solidFill>
                  <a:prstClr val="white"/>
                </a:solidFill>
                <a:latin typeface="Arial"/>
                <a:ea typeface="ＭＳ Ｐゴシック" charset="0"/>
                <a:sym typeface="Wingdings"/>
              </a:rPr>
              <a:t></a:t>
            </a:r>
            <a:endParaRPr sz="2000" dirty="0">
              <a:solidFill>
                <a:prstClr val="white"/>
              </a:solidFill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14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6459" y="6400800"/>
            <a:ext cx="630621" cy="35976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FF206CA1-6BC7-A342-BEE7-95F4773C6803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779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559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20000"/>
                <a:lumOff val="80000"/>
                <a:alpha val="57000"/>
              </a:schemeClr>
            </a:gs>
            <a:gs pos="50000">
              <a:srgbClr val="E1EAFF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8800"/>
            <a:ext cx="7467599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1">
                <a:solidFill>
                  <a:schemeClr val="accent1"/>
                </a:solidFill>
                <a:latin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73779"/>
              </a:solidFill>
              <a:ea typeface="ＭＳ Ｐゴシック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55037" cy="9678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pic>
        <p:nvPicPr>
          <p:cNvPr id="7" name="Picture 11" descr="LOGORGB"/>
          <p:cNvPicPr>
            <a:picLocks noChangeAspect="1" noChangeArrowheads="1"/>
          </p:cNvPicPr>
          <p:nvPr userDrawn="1"/>
        </p:nvPicPr>
        <p:blipFill rotWithShape="1">
          <a:blip r:embed="rId18" cstate="email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07"/>
          <a:stretch/>
        </p:blipFill>
        <p:spPr bwMode="auto">
          <a:xfrm>
            <a:off x="76200" y="5867400"/>
            <a:ext cx="1219200" cy="90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9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accent4">
            <a:lumMod val="75000"/>
          </a:schemeClr>
        </a:buClr>
        <a:buSzPct val="90000"/>
        <a:buFont typeface="Wingdings" pitchFamily="2" charset="2"/>
        <a:buChar char=""/>
        <a:defRPr sz="2400" b="1" kern="1200">
          <a:solidFill>
            <a:srgbClr val="130064"/>
          </a:solidFill>
          <a:effectLst/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"/>
        <a:defRPr sz="2200" b="1" kern="1200">
          <a:solidFill>
            <a:srgbClr val="130064"/>
          </a:solidFill>
          <a:effectLst/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accent4">
            <a:lumMod val="75000"/>
          </a:schemeClr>
        </a:buClr>
        <a:buSzPct val="90000"/>
        <a:buFont typeface="Wingdings" pitchFamily="2" charset="2"/>
        <a:buChar char=""/>
        <a:defRPr sz="2000" b="1" kern="1200">
          <a:solidFill>
            <a:srgbClr val="130064"/>
          </a:solidFill>
          <a:effectLst/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"/>
        <a:defRPr sz="1800" b="1" kern="1200">
          <a:solidFill>
            <a:srgbClr val="130064"/>
          </a:solidFill>
          <a:effectLst/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b="1" kern="1200">
          <a:solidFill>
            <a:srgbClr val="130064"/>
          </a:solidFill>
          <a:effectLst/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20000"/>
                <a:lumOff val="80000"/>
                <a:alpha val="57000"/>
              </a:schemeClr>
            </a:gs>
            <a:gs pos="50000">
              <a:srgbClr val="E1EAFF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8800"/>
            <a:ext cx="7467599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1">
                <a:solidFill>
                  <a:schemeClr val="accent1"/>
                </a:solidFill>
                <a:latin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D0ACAE5-2E77-EF44-B698-D73808E6380C}" type="slidenum">
              <a:rPr lang="en-US" smtClean="0">
                <a:solidFill>
                  <a:srgbClr val="073779"/>
                </a:solidFill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73779"/>
              </a:solidFill>
              <a:ea typeface="ＭＳ Ｐゴシック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55037" cy="9678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pic>
        <p:nvPicPr>
          <p:cNvPr id="7" name="Picture 11" descr="LOGORGB"/>
          <p:cNvPicPr>
            <a:picLocks noChangeAspect="1" noChangeArrowheads="1"/>
          </p:cNvPicPr>
          <p:nvPr userDrawn="1"/>
        </p:nvPicPr>
        <p:blipFill rotWithShape="1">
          <a:blip r:embed="rId18" cstate="email">
            <a:clrChange>
              <a:clrFrom>
                <a:srgbClr val="FCFCFE"/>
              </a:clrFrom>
              <a:clrTo>
                <a:srgbClr val="FC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07"/>
          <a:stretch/>
        </p:blipFill>
        <p:spPr bwMode="auto">
          <a:xfrm>
            <a:off x="76200" y="5867400"/>
            <a:ext cx="1219200" cy="90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0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accent4">
            <a:lumMod val="75000"/>
          </a:schemeClr>
        </a:buClr>
        <a:buSzPct val="90000"/>
        <a:buFont typeface="Wingdings" pitchFamily="2" charset="2"/>
        <a:buChar char=""/>
        <a:defRPr sz="2400" b="1" kern="1200">
          <a:solidFill>
            <a:srgbClr val="130064"/>
          </a:solidFill>
          <a:effectLst/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"/>
        <a:defRPr sz="2200" b="1" kern="1200">
          <a:solidFill>
            <a:srgbClr val="130064"/>
          </a:solidFill>
          <a:effectLst/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accent4">
            <a:lumMod val="75000"/>
          </a:schemeClr>
        </a:buClr>
        <a:buSzPct val="90000"/>
        <a:buFont typeface="Wingdings" pitchFamily="2" charset="2"/>
        <a:buChar char=""/>
        <a:defRPr sz="2000" b="1" kern="1200">
          <a:solidFill>
            <a:srgbClr val="130064"/>
          </a:solidFill>
          <a:effectLst/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"/>
        <a:defRPr sz="1800" b="1" kern="1200">
          <a:solidFill>
            <a:srgbClr val="130064"/>
          </a:solidFill>
          <a:effectLst/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b="1" kern="1200">
          <a:solidFill>
            <a:srgbClr val="130064"/>
          </a:solidFill>
          <a:effectLst/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73779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0"/>
            <a:ext cx="9067800" cy="4948238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3200" b="0" dirty="0" smtClean="0">
                <a:solidFill>
                  <a:srgbClr val="003399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200" b="0" dirty="0" smtClean="0">
                <a:solidFill>
                  <a:srgbClr val="003399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200" b="0" dirty="0">
                <a:solidFill>
                  <a:srgbClr val="003399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200" b="0" dirty="0">
                <a:solidFill>
                  <a:srgbClr val="003399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45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130064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219200"/>
            <a:ext cx="7620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Family Caregiving Coalitions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 smtClean="0"/>
              <a:t>Stien</a:t>
            </a:r>
            <a:r>
              <a:rPr lang="en-US" sz="2800" dirty="0" smtClean="0"/>
              <a:t> </a:t>
            </a:r>
            <a:r>
              <a:rPr lang="en-US" sz="2800" dirty="0" err="1" smtClean="0"/>
              <a:t>Vandierendonck</a:t>
            </a:r>
            <a:endParaRPr lang="en-US" sz="2800" dirty="0" smtClean="0"/>
          </a:p>
          <a:p>
            <a:pPr algn="ctr"/>
            <a:r>
              <a:rPr lang="en-US" sz="2800" dirty="0" smtClean="0"/>
              <a:t>Manager of Programs and Communications, NAC</a:t>
            </a:r>
          </a:p>
          <a:p>
            <a:pPr marL="0" lvl="1" algn="ctr"/>
            <a:r>
              <a:rPr lang="en-US" sz="2400" u="sng" dirty="0" err="1">
                <a:solidFill>
                  <a:srgbClr val="0000E5"/>
                </a:solidFill>
              </a:rPr>
              <a:t>stien@</a:t>
            </a:r>
            <a:r>
              <a:rPr lang="en-US" sz="2400" u="sng" dirty="0" err="1" smtClean="0">
                <a:solidFill>
                  <a:srgbClr val="0000E5"/>
                </a:solidFill>
              </a:rPr>
              <a:t>caregiving.org</a:t>
            </a:r>
            <a:r>
              <a:rPr lang="en-US" sz="2400" u="sng" dirty="0" smtClean="0">
                <a:solidFill>
                  <a:srgbClr val="0000E5"/>
                </a:solidFill>
              </a:rPr>
              <a:t> </a:t>
            </a:r>
            <a:endParaRPr lang="en-US" sz="2400" u="sng" dirty="0">
              <a:solidFill>
                <a:srgbClr val="0000E5"/>
              </a:solidFill>
            </a:endParaRPr>
          </a:p>
          <a:p>
            <a:pPr algn="ctr"/>
            <a:endParaRPr lang="en-US" sz="2800" dirty="0" smtClean="0"/>
          </a:p>
          <a:p>
            <a:pPr algn="ctr"/>
            <a:r>
              <a:rPr lang="en-US" sz="2400" dirty="0" smtClean="0"/>
              <a:t>Aging in America Conference</a:t>
            </a:r>
          </a:p>
          <a:p>
            <a:pPr algn="ctr"/>
            <a:r>
              <a:rPr lang="en-US" sz="2400" dirty="0" smtClean="0"/>
              <a:t>March 15, 2013, Chicago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Tweet about this #NAC2013</a:t>
            </a:r>
          </a:p>
          <a:p>
            <a:pPr algn="ctr"/>
            <a:endParaRPr lang="en-US" sz="28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Volume 1: </a:t>
            </a:r>
            <a:br>
              <a:rPr lang="en-US" sz="2800" dirty="0" smtClean="0"/>
            </a:br>
            <a:r>
              <a:rPr lang="en-US" sz="2800" dirty="0" smtClean="0"/>
              <a:t>Establishing A Family Caregiving Coalition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103437"/>
            <a:ext cx="7467599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Operationalizing your Coalition</a:t>
            </a:r>
          </a:p>
          <a:p>
            <a:pPr lvl="1"/>
            <a:r>
              <a:rPr lang="en-US" dirty="0" smtClean="0"/>
              <a:t>Establishing the Meeting Schedule and Style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Coalitions Leadership</a:t>
            </a:r>
          </a:p>
          <a:p>
            <a:pPr lvl="1"/>
            <a:r>
              <a:rPr lang="en-US" dirty="0" smtClean="0"/>
              <a:t>Financial Management and Funding the Coalition</a:t>
            </a:r>
          </a:p>
          <a:p>
            <a:pPr marL="117475" indent="0">
              <a:lnSpc>
                <a:spcPct val="60000"/>
              </a:lnSpc>
              <a:spcBef>
                <a:spcPts val="0"/>
              </a:spcBef>
              <a:buNone/>
            </a:pPr>
            <a:endParaRPr lang="en-US" sz="800" dirty="0" smtClean="0"/>
          </a:p>
          <a:p>
            <a:pPr marL="117475" indent="0">
              <a:spcBef>
                <a:spcPts val="0"/>
              </a:spcBef>
              <a:buNone/>
            </a:pPr>
            <a:endParaRPr lang="en-US" dirty="0" smtClean="0"/>
          </a:p>
          <a:p>
            <a:pPr marL="117475" indent="0">
              <a:spcBef>
                <a:spcPts val="0"/>
              </a:spcBef>
              <a:buNone/>
            </a:pPr>
            <a:r>
              <a:rPr lang="en-US" dirty="0" smtClean="0"/>
              <a:t>VOLUME 1 : Establishing Your </a:t>
            </a:r>
            <a:r>
              <a:rPr lang="en-US" dirty="0"/>
              <a:t>Family Caregiving Coalitions </a:t>
            </a:r>
            <a:r>
              <a:rPr lang="en-US" dirty="0" smtClean="0"/>
              <a:t>is available </a:t>
            </a:r>
            <a:r>
              <a:rPr lang="en-US" dirty="0"/>
              <a:t>on the homepage of our website </a:t>
            </a:r>
          </a:p>
          <a:p>
            <a:pPr marL="117475" indent="0" algn="ctr">
              <a:spcBef>
                <a:spcPts val="0"/>
              </a:spcBef>
              <a:buNone/>
            </a:pPr>
            <a:r>
              <a:rPr lang="en-US" b="0" u="sng" dirty="0" err="1" smtClean="0">
                <a:solidFill>
                  <a:srgbClr val="0000E5"/>
                </a:solidFill>
              </a:rPr>
              <a:t>www.caregiving.org</a:t>
            </a:r>
            <a:endParaRPr lang="en-US" b="0" u="sng" dirty="0">
              <a:solidFill>
                <a:srgbClr val="0000E5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Volume 2: Growing A Family Caregiving Coalition (in preparation)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467599" cy="4297363"/>
          </a:xfrm>
        </p:spPr>
        <p:txBody>
          <a:bodyPr>
            <a:normAutofit lnSpcReduction="10000"/>
          </a:bodyPr>
          <a:lstStyle/>
          <a:p>
            <a:pPr marL="460375" indent="-342900"/>
            <a:r>
              <a:rPr lang="en-US" dirty="0" smtClean="0"/>
              <a:t>Strategic Planning</a:t>
            </a:r>
          </a:p>
          <a:p>
            <a:pPr marL="460375" indent="-342900"/>
            <a:r>
              <a:rPr lang="en-US" dirty="0" smtClean="0"/>
              <a:t>Projects and Activities</a:t>
            </a:r>
          </a:p>
          <a:p>
            <a:pPr marL="800100" lvl="1" indent="-342900"/>
            <a:r>
              <a:rPr lang="en-US" dirty="0" smtClean="0"/>
              <a:t>Advocacy</a:t>
            </a:r>
          </a:p>
          <a:p>
            <a:pPr marL="800100" lvl="1" indent="-342900"/>
            <a:r>
              <a:rPr lang="en-US" dirty="0" smtClean="0"/>
              <a:t>Education / training</a:t>
            </a:r>
          </a:p>
          <a:p>
            <a:pPr marL="800100" lvl="1" indent="-342900"/>
            <a:r>
              <a:rPr lang="en-US" dirty="0" smtClean="0"/>
              <a:t>Research</a:t>
            </a:r>
          </a:p>
          <a:p>
            <a:pPr marL="800100" lvl="1" indent="-342900"/>
            <a:r>
              <a:rPr lang="en-US" dirty="0" smtClean="0"/>
              <a:t>Public Awareness</a:t>
            </a:r>
          </a:p>
          <a:p>
            <a:pPr marL="800100" lvl="1" indent="-342900"/>
            <a:r>
              <a:rPr lang="en-US" dirty="0" smtClean="0"/>
              <a:t>Information and Referral</a:t>
            </a:r>
          </a:p>
          <a:p>
            <a:pPr marL="460375" indent="-342900"/>
            <a:r>
              <a:rPr lang="en-US" dirty="0" smtClean="0"/>
              <a:t>Decision Making</a:t>
            </a:r>
          </a:p>
          <a:p>
            <a:pPr marL="460375" indent="-342900"/>
            <a:r>
              <a:rPr lang="en-US" dirty="0" smtClean="0"/>
              <a:t>Evaluation and Sustainability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4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Contact 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524000"/>
            <a:ext cx="7467599" cy="42973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National Alliance for </a:t>
            </a:r>
            <a:r>
              <a:rPr lang="en-US" sz="2800" dirty="0" err="1" smtClean="0">
                <a:solidFill>
                  <a:schemeClr val="tx1"/>
                </a:solidFill>
              </a:rPr>
              <a:t>Caregiving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b="0" u="sng" dirty="0" err="1" smtClean="0">
                <a:solidFill>
                  <a:srgbClr val="0000E5"/>
                </a:solidFill>
              </a:rPr>
              <a:t>www.caregiving.org</a:t>
            </a:r>
            <a:endParaRPr lang="en-US" sz="2800" b="0" u="sng" dirty="0" smtClean="0">
              <a:solidFill>
                <a:srgbClr val="0000E5"/>
              </a:solidFill>
            </a:endParaRP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/>
              <a:t>Stien</a:t>
            </a:r>
            <a:r>
              <a:rPr lang="en-US" sz="2800" dirty="0" smtClean="0"/>
              <a:t> Vandierendonck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800" b="0" u="sng" dirty="0" smtClean="0">
                <a:solidFill>
                  <a:srgbClr val="0000E5"/>
                </a:solidFill>
              </a:rPr>
              <a:t>stien@caregiving.org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Additional Information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73779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755187"/>
              </p:ext>
            </p:extLst>
          </p:nvPr>
        </p:nvGraphicFramePr>
        <p:xfrm>
          <a:off x="0" y="1905000"/>
          <a:ext cx="9144000" cy="495300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72000"/>
                <a:gridCol w="4572000"/>
              </a:tblGrid>
              <a:tr h="707214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Assisted Devices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San Diego Homecare</a:t>
                      </a:r>
                      <a:r>
                        <a:rPr lang="en-US" b="0" baseline="0" dirty="0" smtClean="0">
                          <a:solidFill>
                            <a:srgbClr val="FFFFFF"/>
                          </a:solidFill>
                        </a:rPr>
                        <a:t> Supply </a:t>
                      </a:r>
                      <a:endParaRPr lang="en-US" b="0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Ability</a:t>
                      </a:r>
                      <a:r>
                        <a:rPr lang="en-US" b="0" baseline="0" dirty="0" smtClean="0">
                          <a:solidFill>
                            <a:srgbClr val="FFFFFF"/>
                          </a:solidFill>
                        </a:rPr>
                        <a:t> Center</a:t>
                      </a:r>
                      <a:endParaRPr lang="en-US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70721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Assisted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Living</a:t>
                      </a:r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Redwood Senior Homes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Senior Care Living Options</a:t>
                      </a:r>
                    </a:p>
                  </a:txBody>
                  <a:tcPr/>
                </a:tc>
              </a:tr>
              <a:tr h="1008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Community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Resources</a:t>
                      </a:r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AARP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Alzheimer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’s Association</a:t>
                      </a:r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Meals-on-Wheels</a:t>
                      </a:r>
                    </a:p>
                  </a:txBody>
                  <a:tcPr/>
                </a:tc>
              </a:tr>
              <a:tr h="4216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Health Care – Medical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- Hospice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Elizabeth Hospice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421642">
                <a:tc>
                  <a:txBody>
                    <a:bodyPr/>
                    <a:lstStyle/>
                    <a:p>
                      <a:endParaRPr lang="en-US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Special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Dental Health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421642">
                <a:tc>
                  <a:txBody>
                    <a:bodyPr/>
                    <a:lstStyle/>
                    <a:p>
                      <a:endParaRPr lang="en-US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Home </a:t>
                      </a:r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Pysicians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4216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Home Care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Always There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FFFF"/>
                          </a:solidFill>
                        </a:rPr>
                        <a:t>HomeCare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421642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At Home Care Solutions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42164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Legal – Financial - Planning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All California Cremation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1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09800"/>
            <a:ext cx="7162800" cy="243839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/>
              <a:t>What the Alliance offers to Family Caregiving Coalitions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 </a:t>
            </a:r>
            <a:r>
              <a:rPr lang="en-US" dirty="0" smtClean="0"/>
              <a:t>Family Caregiving Coalition Database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Announcement</a:t>
            </a:r>
            <a:endParaRPr lang="en-US" dirty="0" smtClean="0"/>
          </a:p>
          <a:p>
            <a:pPr marL="339725" lvl="1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The Alliance Offers To </a:t>
            </a:r>
            <a:br>
              <a:rPr lang="en-US" sz="2800" dirty="0" smtClean="0"/>
            </a:br>
            <a:r>
              <a:rPr lang="en-US" sz="2800" dirty="0" smtClean="0"/>
              <a:t>Family Caregiving Coalitions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8800"/>
            <a:ext cx="7467599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Caregiving </a:t>
            </a:r>
            <a:r>
              <a:rPr lang="en-US" dirty="0"/>
              <a:t>Exchange Newsletter, </a:t>
            </a:r>
            <a:r>
              <a:rPr lang="en-US" dirty="0" smtClean="0"/>
              <a:t> </a:t>
            </a:r>
            <a:r>
              <a:rPr lang="en-US" dirty="0"/>
              <a:t>website, </a:t>
            </a:r>
            <a:r>
              <a:rPr lang="en-US" dirty="0" smtClean="0"/>
              <a:t>listserve</a:t>
            </a:r>
            <a:endParaRPr lang="en-US" dirty="0"/>
          </a:p>
          <a:p>
            <a:r>
              <a:rPr lang="en-US" dirty="0" smtClean="0"/>
              <a:t>Quarterly Family </a:t>
            </a:r>
            <a:r>
              <a:rPr lang="en-US" dirty="0"/>
              <a:t>Caregiving Coalition </a:t>
            </a:r>
            <a:r>
              <a:rPr lang="en-US" dirty="0" smtClean="0"/>
              <a:t>Webinars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Recorded webinar always on our website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Previous topics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Caregiving Coalition Composition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Developing an Advocacy Agenda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Next webinar: end of April 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Topic: reflection about the conference + announcement BRAVE Awards</a:t>
            </a:r>
          </a:p>
          <a:p>
            <a:r>
              <a:rPr lang="en-US" dirty="0" smtClean="0"/>
              <a:t>Assistance when struggling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Individual coaching (by email or phone)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The Alliance Offers To </a:t>
            </a:r>
            <a:br>
              <a:rPr lang="en-US" sz="2800" dirty="0" smtClean="0"/>
            </a:br>
            <a:r>
              <a:rPr lang="en-US" sz="2800" dirty="0" smtClean="0"/>
              <a:t>Family Caregiving Coalitions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8800"/>
            <a:ext cx="7467599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Annual National Conference for Caregiving Coalitions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Scholarships (10 awarded this and last year)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pplications judged based on: </a:t>
            </a:r>
          </a:p>
          <a:p>
            <a:pPr lvl="3">
              <a:buFont typeface="Wingdings" pitchFamily="2" charset="2"/>
              <a:buChar char="Ø"/>
            </a:pPr>
            <a:r>
              <a:rPr lang="en-US" sz="2000" dirty="0" smtClean="0"/>
              <a:t>Geography </a:t>
            </a:r>
            <a:r>
              <a:rPr lang="en-US" sz="2000" dirty="0"/>
              <a:t>and </a:t>
            </a:r>
            <a:r>
              <a:rPr lang="en-US" sz="2000" dirty="0" smtClean="0"/>
              <a:t>existence of the coalition</a:t>
            </a:r>
          </a:p>
          <a:p>
            <a:pPr lvl="3">
              <a:buFont typeface="Wingdings" pitchFamily="2" charset="2"/>
              <a:buChar char="Ø"/>
            </a:pPr>
            <a:r>
              <a:rPr lang="en-US" sz="2000" dirty="0"/>
              <a:t>Successful projects in advocacy, raising awareness, and </a:t>
            </a:r>
            <a:r>
              <a:rPr lang="en-US" sz="2000" dirty="0" smtClean="0"/>
              <a:t>education</a:t>
            </a:r>
          </a:p>
          <a:p>
            <a:pPr marL="460375" indent="-342900"/>
            <a:r>
              <a:rPr lang="en-US" dirty="0"/>
              <a:t>Advocacy </a:t>
            </a:r>
            <a:r>
              <a:rPr lang="en-US" dirty="0" smtClean="0"/>
              <a:t>Task Force Group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13 representatives from 10 states (AZ, CA, MN, NJ, NY, PA, UT, VA, WI)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Conference call every other month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Family Caregiving Coalition Database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 of 91 family caregiving coalitions, 35 states represented in the database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  <p:pic>
        <p:nvPicPr>
          <p:cNvPr id="8" name="Picture 7" descr="Screen Shot 2013-03-10 at 12.14.39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8" t="37503" r="22075" b="14208"/>
          <a:stretch/>
        </p:blipFill>
        <p:spPr>
          <a:xfrm>
            <a:off x="0" y="2667000"/>
            <a:ext cx="9144000" cy="4219495"/>
          </a:xfrm>
          <a:prstGeom prst="rect">
            <a:avLst/>
          </a:prstGeom>
        </p:spPr>
      </p:pic>
      <p:sp>
        <p:nvSpPr>
          <p:cNvPr id="9" name="5-Point Star 8"/>
          <p:cNvSpPr/>
          <p:nvPr/>
        </p:nvSpPr>
        <p:spPr>
          <a:xfrm flipV="1">
            <a:off x="8077200" y="1905000"/>
            <a:ext cx="228600" cy="2667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Family Caregiving Coalition Database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information do we have?</a:t>
            </a:r>
          </a:p>
          <a:p>
            <a:pPr lvl="1"/>
            <a:r>
              <a:rPr lang="en-US" dirty="0" smtClean="0"/>
              <a:t>Year of establishment</a:t>
            </a:r>
          </a:p>
          <a:p>
            <a:pPr lvl="1"/>
            <a:r>
              <a:rPr lang="en-US" dirty="0" smtClean="0"/>
              <a:t>Insight in their projects</a:t>
            </a:r>
          </a:p>
          <a:p>
            <a:pPr lvl="1"/>
            <a:r>
              <a:rPr lang="en-US" dirty="0" smtClean="0"/>
              <a:t>What they are struggling with</a:t>
            </a:r>
          </a:p>
          <a:p>
            <a:pPr lvl="1"/>
            <a:r>
              <a:rPr lang="en-US" dirty="0" smtClean="0"/>
              <a:t>Who their members are</a:t>
            </a:r>
          </a:p>
          <a:p>
            <a:r>
              <a:rPr lang="en-US" dirty="0"/>
              <a:t>Do you know a </a:t>
            </a:r>
            <a:r>
              <a:rPr lang="en-US" dirty="0" smtClean="0"/>
              <a:t>coalition? </a:t>
            </a:r>
            <a:r>
              <a:rPr lang="en-US" dirty="0"/>
              <a:t>Do you want to join a family caregiving coalition</a:t>
            </a:r>
            <a:r>
              <a:rPr lang="en-US" dirty="0" smtClean="0"/>
              <a:t>? Do you want to start a family caregiving coalition?</a:t>
            </a:r>
            <a:endParaRPr lang="en-US" dirty="0"/>
          </a:p>
          <a:p>
            <a:pPr lvl="1"/>
            <a:r>
              <a:rPr lang="en-US" dirty="0"/>
              <a:t>Email </a:t>
            </a:r>
            <a:r>
              <a:rPr lang="en-US" b="0" u="sng" dirty="0" err="1">
                <a:solidFill>
                  <a:srgbClr val="0000E5"/>
                </a:solidFill>
              </a:rPr>
              <a:t>stien@</a:t>
            </a:r>
            <a:r>
              <a:rPr lang="en-US" b="0" u="sng" dirty="0" err="1" smtClean="0">
                <a:solidFill>
                  <a:srgbClr val="0000E5"/>
                </a:solidFill>
              </a:rPr>
              <a:t>caregiving.org</a:t>
            </a:r>
            <a:r>
              <a:rPr lang="en-US" b="0" u="sng" dirty="0" smtClean="0">
                <a:solidFill>
                  <a:srgbClr val="0000E5"/>
                </a:solidFill>
              </a:rPr>
              <a:t> </a:t>
            </a:r>
            <a:endParaRPr lang="en-US" b="0" u="sng" dirty="0">
              <a:solidFill>
                <a:srgbClr val="0000E5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Announcement!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604" y="1752600"/>
            <a:ext cx="3899396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Planting The Seed: Establishing and Growing      Your Family Caregiving Coalition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8800"/>
            <a:ext cx="7619999" cy="4419600"/>
          </a:xfrm>
        </p:spPr>
        <p:txBody>
          <a:bodyPr>
            <a:noAutofit/>
          </a:bodyPr>
          <a:lstStyle/>
          <a:p>
            <a:r>
              <a:rPr lang="en-US" dirty="0" smtClean="0"/>
              <a:t>About the guide</a:t>
            </a:r>
          </a:p>
          <a:p>
            <a:pPr lvl="1"/>
            <a:r>
              <a:rPr lang="en-US" sz="2000" dirty="0" smtClean="0"/>
              <a:t>Offer guidance to individuals and organizations who want to establish a FC coalition (VOLUME 1: Establishing Your Family Caregiving Coalitions)</a:t>
            </a:r>
          </a:p>
          <a:p>
            <a:pPr lvl="1"/>
            <a:r>
              <a:rPr lang="en-US" sz="2000" dirty="0" smtClean="0"/>
              <a:t>Help existing coalitions to maintain, grow and strengthen their coalition (VOLUME 2: Growing Your Family Caregiving Coalition)</a:t>
            </a:r>
          </a:p>
          <a:p>
            <a:r>
              <a:rPr lang="en-US" dirty="0" smtClean="0"/>
              <a:t>Acknowledgements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uthors Helen Eltzeroth, Brian Duke &amp; Tim </a:t>
            </a:r>
            <a:r>
              <a:rPr lang="en-US" sz="2000" dirty="0" err="1" smtClean="0"/>
              <a:t>Wollerman</a:t>
            </a:r>
            <a:r>
              <a:rPr lang="en-US" sz="2000" dirty="0" smtClean="0"/>
              <a:t> of “12 </a:t>
            </a:r>
            <a:r>
              <a:rPr lang="en-US" sz="2000" dirty="0"/>
              <a:t>Keys to Build a Caregiver </a:t>
            </a:r>
            <a:r>
              <a:rPr lang="en-US" sz="2000" dirty="0" smtClean="0"/>
              <a:t>Coalition”, the original training guide</a:t>
            </a:r>
          </a:p>
          <a:p>
            <a:pPr lvl="1"/>
            <a:r>
              <a:rPr lang="en-US" sz="2000" dirty="0" smtClean="0"/>
              <a:t>AARP Foundation and Administration on Aging (AoA)</a:t>
            </a:r>
          </a:p>
          <a:p>
            <a:pPr lvl="1"/>
            <a:r>
              <a:rPr lang="en-US" sz="2000" dirty="0" smtClean="0"/>
              <a:t>Advocacy Task Force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6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Volume 1: </a:t>
            </a:r>
            <a:br>
              <a:rPr lang="en-US" sz="2800" dirty="0" smtClean="0"/>
            </a:br>
            <a:r>
              <a:rPr lang="en-US" sz="2800" dirty="0" smtClean="0"/>
              <a:t>Establishing A Family Caregiving Coalition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Gathering Information</a:t>
            </a:r>
          </a:p>
          <a:p>
            <a:pPr lvl="1"/>
            <a:r>
              <a:rPr lang="en-US" dirty="0" smtClean="0"/>
              <a:t>Coalition formation</a:t>
            </a:r>
          </a:p>
          <a:p>
            <a:pPr lvl="1"/>
            <a:r>
              <a:rPr lang="en-US" dirty="0" smtClean="0"/>
              <a:t>Preparing for the first/organizational meeting</a:t>
            </a:r>
          </a:p>
          <a:p>
            <a:r>
              <a:rPr lang="en-US" dirty="0" smtClean="0"/>
              <a:t>Vision and Mission Statement</a:t>
            </a:r>
          </a:p>
          <a:p>
            <a:r>
              <a:rPr lang="en-US" dirty="0" smtClean="0"/>
              <a:t>Goals and Objectives</a:t>
            </a:r>
          </a:p>
          <a:p>
            <a:pPr lvl="1"/>
            <a:r>
              <a:rPr lang="en-US" dirty="0" smtClean="0"/>
              <a:t>Developing Your Goals and Objectives</a:t>
            </a:r>
          </a:p>
          <a:p>
            <a:pPr lvl="1"/>
            <a:r>
              <a:rPr lang="en-US" dirty="0" smtClean="0"/>
              <a:t>Action Plan</a:t>
            </a:r>
          </a:p>
          <a:p>
            <a:pPr lvl="1"/>
            <a:r>
              <a:rPr lang="en-US" dirty="0" smtClean="0"/>
              <a:t>Evaluation and Sustainability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51C96-BD69-E54C-87D0-D0DA464FC95A}" type="slidenum">
              <a:rPr lang="en-US" smtClean="0">
                <a:solidFill>
                  <a:srgbClr val="073779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7377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33643"/>
            <a:ext cx="1295399" cy="92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Custom 2">
      <a:dk1>
        <a:srgbClr val="130064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CCCCFF"/>
      </a:accent2>
      <a:accent3>
        <a:srgbClr val="003366"/>
      </a:accent3>
      <a:accent4>
        <a:srgbClr val="FF0000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Spectrum">
  <a:themeElements>
    <a:clrScheme name="Custom 2">
      <a:dk1>
        <a:srgbClr val="130064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CCCCFF"/>
      </a:accent2>
      <a:accent3>
        <a:srgbClr val="003366"/>
      </a:accent3>
      <a:accent4>
        <a:srgbClr val="FF0000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12625</TotalTime>
  <Words>527</Words>
  <Application>Microsoft Office PowerPoint</Application>
  <PresentationFormat>On-screen Show (4:3)</PresentationFormat>
  <Paragraphs>129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Spectrum</vt:lpstr>
      <vt:lpstr>1_Spectrum</vt:lpstr>
      <vt:lpstr>  </vt:lpstr>
      <vt:lpstr>Overview</vt:lpstr>
      <vt:lpstr>What The Alliance Offers To  Family Caregiving Coalitions</vt:lpstr>
      <vt:lpstr>What The Alliance Offers To  Family Caregiving Coalitions</vt:lpstr>
      <vt:lpstr>Family Caregiving Coalition Database</vt:lpstr>
      <vt:lpstr>Family Caregiving Coalition Database</vt:lpstr>
      <vt:lpstr>Announcement!</vt:lpstr>
      <vt:lpstr>Planting The Seed: Establishing and Growing      Your Family Caregiving Coalition</vt:lpstr>
      <vt:lpstr>Volume 1:  Establishing A Family Caregiving Coalition</vt:lpstr>
      <vt:lpstr>Volume 1:  Establishing A Family Caregiving Coalition</vt:lpstr>
      <vt:lpstr>Volume 2: Growing A Family Caregiving Coalition (in preparation)</vt:lpstr>
      <vt:lpstr>Contact Us</vt:lpstr>
      <vt:lpstr>Additional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Caregiving in the Workplace  June 2012   Gail Gibson Hunt, President and CEO, National Alliance for Caregiving</dc:title>
  <dc:creator>Emily Lubin</dc:creator>
  <cp:lastModifiedBy>Jordan Green</cp:lastModifiedBy>
  <cp:revision>116</cp:revision>
  <cp:lastPrinted>2013-02-19T19:10:58Z</cp:lastPrinted>
  <dcterms:created xsi:type="dcterms:W3CDTF">2012-05-31T18:08:26Z</dcterms:created>
  <dcterms:modified xsi:type="dcterms:W3CDTF">2013-03-11T12:56:37Z</dcterms:modified>
</cp:coreProperties>
</file>