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4" r:id="rId19"/>
    <p:sldId id="273" r:id="rId20"/>
    <p:sldId id="279" r:id="rId21"/>
    <p:sldId id="275" r:id="rId22"/>
    <p:sldId id="277" r:id="rId23"/>
    <p:sldId id="276" r:id="rId2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-2880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C7757-80D1-4762-832A-E5A13A422A7B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05A7CA5-3FC3-4506-90FE-1E0DBF7253AF}">
      <dgm:prSet phldrT="[Text]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C7DFE81C-8BA7-4F1B-A921-19528E6C9877}" type="parTrans" cxnId="{0C1C68ED-5AA1-42A9-8B2D-2D3200AF868B}">
      <dgm:prSet/>
      <dgm:spPr/>
      <dgm:t>
        <a:bodyPr/>
        <a:lstStyle/>
        <a:p>
          <a:endParaRPr lang="en-US"/>
        </a:p>
      </dgm:t>
    </dgm:pt>
    <dgm:pt modelId="{DE482912-4ACF-4727-8CE4-BD49721375A9}" type="sibTrans" cxnId="{0C1C68ED-5AA1-42A9-8B2D-2D3200AF868B}">
      <dgm:prSet/>
      <dgm:spPr/>
      <dgm:t>
        <a:bodyPr/>
        <a:lstStyle/>
        <a:p>
          <a:endParaRPr lang="en-US"/>
        </a:p>
      </dgm:t>
    </dgm:pt>
    <dgm:pt modelId="{B4A024CE-B405-431B-B141-B60568C1318B}">
      <dgm:prSet phldrT="[Text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dirty="0" smtClean="0"/>
            <a:t>Strategize</a:t>
          </a:r>
          <a:endParaRPr lang="en-US" dirty="0"/>
        </a:p>
      </dgm:t>
    </dgm:pt>
    <dgm:pt modelId="{A32AED58-8190-421C-B223-82B64EA2FF2B}" type="parTrans" cxnId="{F6B3C6F1-F773-4EF1-92B6-C8FF289079AD}">
      <dgm:prSet/>
      <dgm:spPr/>
      <dgm:t>
        <a:bodyPr/>
        <a:lstStyle/>
        <a:p>
          <a:endParaRPr lang="en-US"/>
        </a:p>
      </dgm:t>
    </dgm:pt>
    <dgm:pt modelId="{3C6E1DDD-1F8B-4234-BFF1-23CBCB8B041B}" type="sibTrans" cxnId="{F6B3C6F1-F773-4EF1-92B6-C8FF289079AD}">
      <dgm:prSet/>
      <dgm:spPr/>
      <dgm:t>
        <a:bodyPr/>
        <a:lstStyle/>
        <a:p>
          <a:endParaRPr lang="en-US"/>
        </a:p>
      </dgm:t>
    </dgm:pt>
    <dgm:pt modelId="{E56EF7FD-A2AB-414C-B8EB-B084237E0C3D}">
      <dgm:prSet phldrT="[Text]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45FDAD3F-9196-42FC-92EC-BF68319FE35A}" type="parTrans" cxnId="{EFE4144E-898D-43CB-81CF-556DDD42F6CD}">
      <dgm:prSet/>
      <dgm:spPr/>
      <dgm:t>
        <a:bodyPr/>
        <a:lstStyle/>
        <a:p>
          <a:endParaRPr lang="en-US"/>
        </a:p>
      </dgm:t>
    </dgm:pt>
    <dgm:pt modelId="{878B5D25-D35E-4558-85A3-157EF4AE4505}" type="sibTrans" cxnId="{EFE4144E-898D-43CB-81CF-556DDD42F6CD}">
      <dgm:prSet/>
      <dgm:spPr/>
      <dgm:t>
        <a:bodyPr/>
        <a:lstStyle/>
        <a:p>
          <a:endParaRPr lang="en-US"/>
        </a:p>
      </dgm:t>
    </dgm:pt>
    <dgm:pt modelId="{9EFF2067-4DE1-42D5-82FF-45E67D9BD30E}">
      <dgm:prSet phldrT="[Text]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8EAC44BB-685F-4674-BCA2-11086522BB25}" type="parTrans" cxnId="{135FF93E-C5AB-4CE9-A3AB-B25A12A50F28}">
      <dgm:prSet/>
      <dgm:spPr/>
      <dgm:t>
        <a:bodyPr/>
        <a:lstStyle/>
        <a:p>
          <a:endParaRPr lang="en-US"/>
        </a:p>
      </dgm:t>
    </dgm:pt>
    <dgm:pt modelId="{A142D8D4-3467-4AC2-8EA5-3DACDD571F75}" type="sibTrans" cxnId="{135FF93E-C5AB-4CE9-A3AB-B25A12A50F28}">
      <dgm:prSet/>
      <dgm:spPr/>
      <dgm:t>
        <a:bodyPr/>
        <a:lstStyle/>
        <a:p>
          <a:endParaRPr lang="en-US"/>
        </a:p>
      </dgm:t>
    </dgm:pt>
    <dgm:pt modelId="{E8C8042F-EAB0-4C14-820E-83036C2EE180}">
      <dgm:prSet phldrT="[Text]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dirty="0" smtClean="0"/>
            <a:t>Influence</a:t>
          </a:r>
          <a:endParaRPr lang="en-US" dirty="0"/>
        </a:p>
      </dgm:t>
    </dgm:pt>
    <dgm:pt modelId="{B6E0EDFE-CDC6-4BD5-A6B8-27D8FF0A52F6}" type="parTrans" cxnId="{16BA4E59-EA8C-491C-B891-2414CE020565}">
      <dgm:prSet/>
      <dgm:spPr/>
      <dgm:t>
        <a:bodyPr/>
        <a:lstStyle/>
        <a:p>
          <a:endParaRPr lang="en-US"/>
        </a:p>
      </dgm:t>
    </dgm:pt>
    <dgm:pt modelId="{6AD515D1-807D-427C-8C2B-14B599A7EFD2}" type="sibTrans" cxnId="{16BA4E59-EA8C-491C-B891-2414CE020565}">
      <dgm:prSet/>
      <dgm:spPr/>
      <dgm:t>
        <a:bodyPr/>
        <a:lstStyle/>
        <a:p>
          <a:endParaRPr lang="en-US"/>
        </a:p>
      </dgm:t>
    </dgm:pt>
    <dgm:pt modelId="{4237EF9C-A452-47D1-80E2-BECAA51DE524}" type="pres">
      <dgm:prSet presAssocID="{BEBC7757-80D1-4762-832A-E5A13A422A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48645-8B13-41FB-8A2C-DD84D98C1198}" type="pres">
      <dgm:prSet presAssocID="{805A7CA5-3FC3-4506-90FE-1E0DBF7253AF}" presName="node" presStyleLbl="node1" presStyleIdx="0" presStyleCnt="5" custScaleX="99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A4B01-AD5F-4EB7-A575-F18256B9A528}" type="pres">
      <dgm:prSet presAssocID="{DE482912-4ACF-4727-8CE4-BD49721375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4F547EE-DA92-4EA6-A25E-003608CE673A}" type="pres">
      <dgm:prSet presAssocID="{DE482912-4ACF-4727-8CE4-BD49721375A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8652616-35C2-419F-8958-16BFF6E35F29}" type="pres">
      <dgm:prSet presAssocID="{B4A024CE-B405-431B-B141-B60568C131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0B3B-F89C-447F-BAD8-69A54715196B}" type="pres">
      <dgm:prSet presAssocID="{3C6E1DDD-1F8B-4234-BFF1-23CBCB8B041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56E7606-BE4A-428D-AFEC-1FA2FF7A1550}" type="pres">
      <dgm:prSet presAssocID="{3C6E1DDD-1F8B-4234-BFF1-23CBCB8B041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B0FD525-EA49-4F46-8525-953431E42401}" type="pres">
      <dgm:prSet presAssocID="{E56EF7FD-A2AB-414C-B8EB-B084237E0C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2C87-54D7-4D88-B36C-C07F37160894}" type="pres">
      <dgm:prSet presAssocID="{878B5D25-D35E-4558-85A3-157EF4AE450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DFF17D3-945C-475A-91F6-D7C1284A2ECB}" type="pres">
      <dgm:prSet presAssocID="{878B5D25-D35E-4558-85A3-157EF4AE450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752906A-8331-4454-B434-DADB189EE86C}" type="pres">
      <dgm:prSet presAssocID="{9EFF2067-4DE1-42D5-82FF-45E67D9BD30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F801-147C-4569-99C8-FD3FB5027B2F}" type="pres">
      <dgm:prSet presAssocID="{A142D8D4-3467-4AC2-8EA5-3DACDD571F7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F7A391-2855-4EA7-8E88-5300C3456A3D}" type="pres">
      <dgm:prSet presAssocID="{A142D8D4-3467-4AC2-8EA5-3DACDD571F7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1614753-5831-4C6E-B3CF-BE6EBE49B2FE}" type="pres">
      <dgm:prSet presAssocID="{E8C8042F-EAB0-4C14-820E-83036C2EE1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FA30F-9009-426A-89BD-FD0A88E238CA}" type="pres">
      <dgm:prSet presAssocID="{6AD515D1-807D-427C-8C2B-14B599A7EFD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6A581C1-9C94-45F7-8D3F-47300E5C6EB0}" type="pres">
      <dgm:prSet presAssocID="{6AD515D1-807D-427C-8C2B-14B599A7EFD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C1C68ED-5AA1-42A9-8B2D-2D3200AF868B}" srcId="{BEBC7757-80D1-4762-832A-E5A13A422A7B}" destId="{805A7CA5-3FC3-4506-90FE-1E0DBF7253AF}" srcOrd="0" destOrd="0" parTransId="{C7DFE81C-8BA7-4F1B-A921-19528E6C9877}" sibTransId="{DE482912-4ACF-4727-8CE4-BD49721375A9}"/>
    <dgm:cxn modelId="{C163CC62-1B9A-4599-A338-A0ADDCD642C5}" type="presOf" srcId="{9EFF2067-4DE1-42D5-82FF-45E67D9BD30E}" destId="{2752906A-8331-4454-B434-DADB189EE86C}" srcOrd="0" destOrd="0" presId="urn:microsoft.com/office/officeart/2005/8/layout/cycle2"/>
    <dgm:cxn modelId="{135FF93E-C5AB-4CE9-A3AB-B25A12A50F28}" srcId="{BEBC7757-80D1-4762-832A-E5A13A422A7B}" destId="{9EFF2067-4DE1-42D5-82FF-45E67D9BD30E}" srcOrd="3" destOrd="0" parTransId="{8EAC44BB-685F-4674-BCA2-11086522BB25}" sibTransId="{A142D8D4-3467-4AC2-8EA5-3DACDD571F75}"/>
    <dgm:cxn modelId="{45BB8DDF-6B50-4144-9411-30D2A7BC2345}" type="presOf" srcId="{DE482912-4ACF-4727-8CE4-BD49721375A9}" destId="{90DA4B01-AD5F-4EB7-A575-F18256B9A528}" srcOrd="0" destOrd="0" presId="urn:microsoft.com/office/officeart/2005/8/layout/cycle2"/>
    <dgm:cxn modelId="{E00ED0B6-2FEE-44D2-BDE2-02ED93A33CAA}" type="presOf" srcId="{E56EF7FD-A2AB-414C-B8EB-B084237E0C3D}" destId="{CB0FD525-EA49-4F46-8525-953431E42401}" srcOrd="0" destOrd="0" presId="urn:microsoft.com/office/officeart/2005/8/layout/cycle2"/>
    <dgm:cxn modelId="{F0A5E7E3-9C97-4562-83F2-CDF9D1E5061B}" type="presOf" srcId="{A142D8D4-3467-4AC2-8EA5-3DACDD571F75}" destId="{F3F7A391-2855-4EA7-8E88-5300C3456A3D}" srcOrd="1" destOrd="0" presId="urn:microsoft.com/office/officeart/2005/8/layout/cycle2"/>
    <dgm:cxn modelId="{F6B3C6F1-F773-4EF1-92B6-C8FF289079AD}" srcId="{BEBC7757-80D1-4762-832A-E5A13A422A7B}" destId="{B4A024CE-B405-431B-B141-B60568C1318B}" srcOrd="1" destOrd="0" parTransId="{A32AED58-8190-421C-B223-82B64EA2FF2B}" sibTransId="{3C6E1DDD-1F8B-4234-BFF1-23CBCB8B041B}"/>
    <dgm:cxn modelId="{64732C60-A029-4C04-B59E-18F2761EBAFF}" type="presOf" srcId="{DE482912-4ACF-4727-8CE4-BD49721375A9}" destId="{54F547EE-DA92-4EA6-A25E-003608CE673A}" srcOrd="1" destOrd="0" presId="urn:microsoft.com/office/officeart/2005/8/layout/cycle2"/>
    <dgm:cxn modelId="{FE132771-945C-4E8F-A53F-C0FC689705AD}" type="presOf" srcId="{BEBC7757-80D1-4762-832A-E5A13A422A7B}" destId="{4237EF9C-A452-47D1-80E2-BECAA51DE524}" srcOrd="0" destOrd="0" presId="urn:microsoft.com/office/officeart/2005/8/layout/cycle2"/>
    <dgm:cxn modelId="{7B3DA38B-E494-4D8E-A7C2-E6A7E195ACFA}" type="presOf" srcId="{6AD515D1-807D-427C-8C2B-14B599A7EFD2}" destId="{10DFA30F-9009-426A-89BD-FD0A88E238CA}" srcOrd="0" destOrd="0" presId="urn:microsoft.com/office/officeart/2005/8/layout/cycle2"/>
    <dgm:cxn modelId="{B522D9AE-6430-43CA-98E5-CCE674C899C3}" type="presOf" srcId="{A142D8D4-3467-4AC2-8EA5-3DACDD571F75}" destId="{78FAF801-147C-4569-99C8-FD3FB5027B2F}" srcOrd="0" destOrd="0" presId="urn:microsoft.com/office/officeart/2005/8/layout/cycle2"/>
    <dgm:cxn modelId="{2441A77C-4791-40E9-825C-E615D0151BDE}" type="presOf" srcId="{805A7CA5-3FC3-4506-90FE-1E0DBF7253AF}" destId="{BCD48645-8B13-41FB-8A2C-DD84D98C1198}" srcOrd="0" destOrd="0" presId="urn:microsoft.com/office/officeart/2005/8/layout/cycle2"/>
    <dgm:cxn modelId="{654775B3-6360-4707-8A9B-A2D930B7AB18}" type="presOf" srcId="{3C6E1DDD-1F8B-4234-BFF1-23CBCB8B041B}" destId="{75ED0B3B-F89C-447F-BAD8-69A54715196B}" srcOrd="0" destOrd="0" presId="urn:microsoft.com/office/officeart/2005/8/layout/cycle2"/>
    <dgm:cxn modelId="{254CA356-9E58-4F3B-8E4F-56C77147C7D0}" type="presOf" srcId="{B4A024CE-B405-431B-B141-B60568C1318B}" destId="{A8652616-35C2-419F-8958-16BFF6E35F29}" srcOrd="0" destOrd="0" presId="urn:microsoft.com/office/officeart/2005/8/layout/cycle2"/>
    <dgm:cxn modelId="{EFE4144E-898D-43CB-81CF-556DDD42F6CD}" srcId="{BEBC7757-80D1-4762-832A-E5A13A422A7B}" destId="{E56EF7FD-A2AB-414C-B8EB-B084237E0C3D}" srcOrd="2" destOrd="0" parTransId="{45FDAD3F-9196-42FC-92EC-BF68319FE35A}" sibTransId="{878B5D25-D35E-4558-85A3-157EF4AE4505}"/>
    <dgm:cxn modelId="{16BA4E59-EA8C-491C-B891-2414CE020565}" srcId="{BEBC7757-80D1-4762-832A-E5A13A422A7B}" destId="{E8C8042F-EAB0-4C14-820E-83036C2EE180}" srcOrd="4" destOrd="0" parTransId="{B6E0EDFE-CDC6-4BD5-A6B8-27D8FF0A52F6}" sibTransId="{6AD515D1-807D-427C-8C2B-14B599A7EFD2}"/>
    <dgm:cxn modelId="{935C66DF-3BF4-4933-B08E-ADF77BE7140D}" type="presOf" srcId="{878B5D25-D35E-4558-85A3-157EF4AE4505}" destId="{6DFF17D3-945C-475A-91F6-D7C1284A2ECB}" srcOrd="1" destOrd="0" presId="urn:microsoft.com/office/officeart/2005/8/layout/cycle2"/>
    <dgm:cxn modelId="{2435E057-5585-4F0C-9A06-5D72AB21E3F8}" type="presOf" srcId="{6AD515D1-807D-427C-8C2B-14B599A7EFD2}" destId="{E6A581C1-9C94-45F7-8D3F-47300E5C6EB0}" srcOrd="1" destOrd="0" presId="urn:microsoft.com/office/officeart/2005/8/layout/cycle2"/>
    <dgm:cxn modelId="{357DCD46-512D-4B61-84F1-8A7E0FE8DE78}" type="presOf" srcId="{878B5D25-D35E-4558-85A3-157EF4AE4505}" destId="{4BB42C87-54D7-4D88-B36C-C07F37160894}" srcOrd="0" destOrd="0" presId="urn:microsoft.com/office/officeart/2005/8/layout/cycle2"/>
    <dgm:cxn modelId="{0240EF3D-2F25-4BFB-902D-CAF78AFD7030}" type="presOf" srcId="{3C6E1DDD-1F8B-4234-BFF1-23CBCB8B041B}" destId="{156E7606-BE4A-428D-AFEC-1FA2FF7A1550}" srcOrd="1" destOrd="0" presId="urn:microsoft.com/office/officeart/2005/8/layout/cycle2"/>
    <dgm:cxn modelId="{4D6A6ABB-01FD-43C4-9BA6-F369581DC209}" type="presOf" srcId="{E8C8042F-EAB0-4C14-820E-83036C2EE180}" destId="{81614753-5831-4C6E-B3CF-BE6EBE49B2FE}" srcOrd="0" destOrd="0" presId="urn:microsoft.com/office/officeart/2005/8/layout/cycle2"/>
    <dgm:cxn modelId="{2D159482-DA7B-4519-A988-474CDE0F9CA9}" type="presParOf" srcId="{4237EF9C-A452-47D1-80E2-BECAA51DE524}" destId="{BCD48645-8B13-41FB-8A2C-DD84D98C1198}" srcOrd="0" destOrd="0" presId="urn:microsoft.com/office/officeart/2005/8/layout/cycle2"/>
    <dgm:cxn modelId="{CEF5CAB1-B73A-4087-9E63-F6B0DDBF7686}" type="presParOf" srcId="{4237EF9C-A452-47D1-80E2-BECAA51DE524}" destId="{90DA4B01-AD5F-4EB7-A575-F18256B9A528}" srcOrd="1" destOrd="0" presId="urn:microsoft.com/office/officeart/2005/8/layout/cycle2"/>
    <dgm:cxn modelId="{295EB550-8E0F-4786-9A23-116F09B7AE1E}" type="presParOf" srcId="{90DA4B01-AD5F-4EB7-A575-F18256B9A528}" destId="{54F547EE-DA92-4EA6-A25E-003608CE673A}" srcOrd="0" destOrd="0" presId="urn:microsoft.com/office/officeart/2005/8/layout/cycle2"/>
    <dgm:cxn modelId="{E36CACD0-376E-402B-B3D7-320B7FFAF7F1}" type="presParOf" srcId="{4237EF9C-A452-47D1-80E2-BECAA51DE524}" destId="{A8652616-35C2-419F-8958-16BFF6E35F29}" srcOrd="2" destOrd="0" presId="urn:microsoft.com/office/officeart/2005/8/layout/cycle2"/>
    <dgm:cxn modelId="{15E107E0-76D3-487E-9E70-B438D591580E}" type="presParOf" srcId="{4237EF9C-A452-47D1-80E2-BECAA51DE524}" destId="{75ED0B3B-F89C-447F-BAD8-69A54715196B}" srcOrd="3" destOrd="0" presId="urn:microsoft.com/office/officeart/2005/8/layout/cycle2"/>
    <dgm:cxn modelId="{B5752AA9-6FC1-4835-A144-805481B4987E}" type="presParOf" srcId="{75ED0B3B-F89C-447F-BAD8-69A54715196B}" destId="{156E7606-BE4A-428D-AFEC-1FA2FF7A1550}" srcOrd="0" destOrd="0" presId="urn:microsoft.com/office/officeart/2005/8/layout/cycle2"/>
    <dgm:cxn modelId="{FA946585-1D51-43D0-B2EA-1D1EC1F23AC0}" type="presParOf" srcId="{4237EF9C-A452-47D1-80E2-BECAA51DE524}" destId="{CB0FD525-EA49-4F46-8525-953431E42401}" srcOrd="4" destOrd="0" presId="urn:microsoft.com/office/officeart/2005/8/layout/cycle2"/>
    <dgm:cxn modelId="{17FFD7D5-1B9F-4816-93D9-FE3046B6F3E5}" type="presParOf" srcId="{4237EF9C-A452-47D1-80E2-BECAA51DE524}" destId="{4BB42C87-54D7-4D88-B36C-C07F37160894}" srcOrd="5" destOrd="0" presId="urn:microsoft.com/office/officeart/2005/8/layout/cycle2"/>
    <dgm:cxn modelId="{383ABBF4-85BA-4711-8EAB-2BD530AC4EC1}" type="presParOf" srcId="{4BB42C87-54D7-4D88-B36C-C07F37160894}" destId="{6DFF17D3-945C-475A-91F6-D7C1284A2ECB}" srcOrd="0" destOrd="0" presId="urn:microsoft.com/office/officeart/2005/8/layout/cycle2"/>
    <dgm:cxn modelId="{B60A4313-0BEC-4E3D-A383-A0D7EBE231FF}" type="presParOf" srcId="{4237EF9C-A452-47D1-80E2-BECAA51DE524}" destId="{2752906A-8331-4454-B434-DADB189EE86C}" srcOrd="6" destOrd="0" presId="urn:microsoft.com/office/officeart/2005/8/layout/cycle2"/>
    <dgm:cxn modelId="{7990104E-6B50-45F7-AB7A-4277AA7D21A8}" type="presParOf" srcId="{4237EF9C-A452-47D1-80E2-BECAA51DE524}" destId="{78FAF801-147C-4569-99C8-FD3FB5027B2F}" srcOrd="7" destOrd="0" presId="urn:microsoft.com/office/officeart/2005/8/layout/cycle2"/>
    <dgm:cxn modelId="{CD710E88-70E9-4E8F-880D-477E3EC01E16}" type="presParOf" srcId="{78FAF801-147C-4569-99C8-FD3FB5027B2F}" destId="{F3F7A391-2855-4EA7-8E88-5300C3456A3D}" srcOrd="0" destOrd="0" presId="urn:microsoft.com/office/officeart/2005/8/layout/cycle2"/>
    <dgm:cxn modelId="{8C43AD37-AE8A-4986-9DE7-9886E8E1AB8E}" type="presParOf" srcId="{4237EF9C-A452-47D1-80E2-BECAA51DE524}" destId="{81614753-5831-4C6E-B3CF-BE6EBE49B2FE}" srcOrd="8" destOrd="0" presId="urn:microsoft.com/office/officeart/2005/8/layout/cycle2"/>
    <dgm:cxn modelId="{CBFB8C77-BE31-4BD5-9BE5-20D2F5C5B863}" type="presParOf" srcId="{4237EF9C-A452-47D1-80E2-BECAA51DE524}" destId="{10DFA30F-9009-426A-89BD-FD0A88E238CA}" srcOrd="9" destOrd="0" presId="urn:microsoft.com/office/officeart/2005/8/layout/cycle2"/>
    <dgm:cxn modelId="{28CF4695-68E5-4FE0-8461-F479C1A5CB00}" type="presParOf" srcId="{10DFA30F-9009-426A-89BD-FD0A88E238CA}" destId="{E6A581C1-9C94-45F7-8D3F-47300E5C6E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8645-8B13-41FB-8A2C-DD84D98C1198}">
      <dsp:nvSpPr>
        <dsp:cNvPr id="0" name=""/>
        <dsp:cNvSpPr/>
      </dsp:nvSpPr>
      <dsp:spPr>
        <a:xfrm>
          <a:off x="2883897" y="2215"/>
          <a:ext cx="1623604" cy="1633109"/>
        </a:xfrm>
        <a:prstGeom prst="ellips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Listen</a:t>
          </a:r>
          <a:endParaRPr lang="en-US" sz="2000" kern="1200" dirty="0"/>
        </a:p>
      </dsp:txBody>
      <dsp:txXfrm>
        <a:off x="3121668" y="241378"/>
        <a:ext cx="1148062" cy="1154783"/>
      </dsp:txXfrm>
    </dsp:sp>
    <dsp:sp modelId="{90DA4B01-AD5F-4EB7-A575-F18256B9A528}">
      <dsp:nvSpPr>
        <dsp:cNvPr id="0" name=""/>
        <dsp:cNvSpPr/>
      </dsp:nvSpPr>
      <dsp:spPr>
        <a:xfrm rot="2160000">
          <a:off x="4458436" y="1255535"/>
          <a:ext cx="435465" cy="55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70911" y="1327376"/>
        <a:ext cx="304826" cy="330704"/>
      </dsp:txXfrm>
    </dsp:sp>
    <dsp:sp modelId="{A8652616-35C2-419F-8958-16BFF6E35F29}">
      <dsp:nvSpPr>
        <dsp:cNvPr id="0" name=""/>
        <dsp:cNvSpPr/>
      </dsp:nvSpPr>
      <dsp:spPr>
        <a:xfrm>
          <a:off x="4862549" y="1443243"/>
          <a:ext cx="1633109" cy="1633109"/>
        </a:xfrm>
        <a:prstGeom prst="ellipse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Strategize</a:t>
          </a:r>
          <a:endParaRPr lang="en-US" sz="2000" kern="1200" dirty="0"/>
        </a:p>
      </dsp:txBody>
      <dsp:txXfrm>
        <a:off x="5101712" y="1682406"/>
        <a:ext cx="1154783" cy="1154783"/>
      </dsp:txXfrm>
    </dsp:sp>
    <dsp:sp modelId="{75ED0B3B-F89C-447F-BAD8-69A54715196B}">
      <dsp:nvSpPr>
        <dsp:cNvPr id="0" name=""/>
        <dsp:cNvSpPr/>
      </dsp:nvSpPr>
      <dsp:spPr>
        <a:xfrm rot="6480000">
          <a:off x="5087196" y="3138349"/>
          <a:ext cx="433812" cy="55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172376" y="3186697"/>
        <a:ext cx="303668" cy="330704"/>
      </dsp:txXfrm>
    </dsp:sp>
    <dsp:sp modelId="{CB0FD525-EA49-4F46-8525-953431E42401}">
      <dsp:nvSpPr>
        <dsp:cNvPr id="0" name=""/>
        <dsp:cNvSpPr/>
      </dsp:nvSpPr>
      <dsp:spPr>
        <a:xfrm>
          <a:off x="4104956" y="3774875"/>
          <a:ext cx="1633109" cy="1633109"/>
        </a:xfrm>
        <a:prstGeom prst="ellipse">
          <a:avLst/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Impact</a:t>
          </a:r>
          <a:endParaRPr lang="en-US" sz="2000" kern="1200" dirty="0"/>
        </a:p>
      </dsp:txBody>
      <dsp:txXfrm>
        <a:off x="4344119" y="4014038"/>
        <a:ext cx="1154783" cy="1154783"/>
      </dsp:txXfrm>
    </dsp:sp>
    <dsp:sp modelId="{4BB42C87-54D7-4D88-B36C-C07F37160894}">
      <dsp:nvSpPr>
        <dsp:cNvPr id="0" name=""/>
        <dsp:cNvSpPr/>
      </dsp:nvSpPr>
      <dsp:spPr>
        <a:xfrm rot="10800000">
          <a:off x="3491071" y="4315842"/>
          <a:ext cx="433812" cy="55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621215" y="4426077"/>
        <a:ext cx="303668" cy="330704"/>
      </dsp:txXfrm>
    </dsp:sp>
    <dsp:sp modelId="{2752906A-8331-4454-B434-DADB189EE86C}">
      <dsp:nvSpPr>
        <dsp:cNvPr id="0" name=""/>
        <dsp:cNvSpPr/>
      </dsp:nvSpPr>
      <dsp:spPr>
        <a:xfrm>
          <a:off x="1653333" y="3774875"/>
          <a:ext cx="1633109" cy="1633109"/>
        </a:xfrm>
        <a:prstGeom prst="ellips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</a:t>
          </a:r>
          <a:endParaRPr lang="en-US" sz="2000" kern="1200" dirty="0"/>
        </a:p>
      </dsp:txBody>
      <dsp:txXfrm>
        <a:off x="1892496" y="4014038"/>
        <a:ext cx="1154783" cy="1154783"/>
      </dsp:txXfrm>
    </dsp:sp>
    <dsp:sp modelId="{78FAF801-147C-4569-99C8-FD3FB5027B2F}">
      <dsp:nvSpPr>
        <dsp:cNvPr id="0" name=""/>
        <dsp:cNvSpPr/>
      </dsp:nvSpPr>
      <dsp:spPr>
        <a:xfrm rot="15120000">
          <a:off x="1877979" y="3161703"/>
          <a:ext cx="433812" cy="55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963159" y="3333825"/>
        <a:ext cx="303668" cy="330704"/>
      </dsp:txXfrm>
    </dsp:sp>
    <dsp:sp modelId="{81614753-5831-4C6E-B3CF-BE6EBE49B2FE}">
      <dsp:nvSpPr>
        <dsp:cNvPr id="0" name=""/>
        <dsp:cNvSpPr/>
      </dsp:nvSpPr>
      <dsp:spPr>
        <a:xfrm>
          <a:off x="895740" y="1443243"/>
          <a:ext cx="1633109" cy="1633109"/>
        </a:xfrm>
        <a:prstGeom prst="ellipse">
          <a:avLst/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Influence</a:t>
          </a:r>
          <a:endParaRPr lang="en-US" sz="2000" kern="1200" dirty="0"/>
        </a:p>
      </dsp:txBody>
      <dsp:txXfrm>
        <a:off x="1134903" y="1682406"/>
        <a:ext cx="1154783" cy="1154783"/>
      </dsp:txXfrm>
    </dsp:sp>
    <dsp:sp modelId="{10DFA30F-9009-426A-89BD-FD0A88E238CA}">
      <dsp:nvSpPr>
        <dsp:cNvPr id="0" name=""/>
        <dsp:cNvSpPr/>
      </dsp:nvSpPr>
      <dsp:spPr>
        <a:xfrm rot="19440000">
          <a:off x="2477556" y="1270023"/>
          <a:ext cx="435465" cy="55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90031" y="1418652"/>
        <a:ext cx="304826" cy="33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65A5-0E16-4E90-89BC-EFFA9BB9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4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B299E47-1D27-4C21-BD07-369E5840C22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D1E4A5E-E1EB-4D0C-8032-2611D25A5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Reach</a:t>
            </a:r>
            <a:r>
              <a:rPr lang="en-US" baseline="0" dirty="0" smtClean="0"/>
              <a:t> out to other people, build online coalitions, their audience will become your audience. Word of mouth is the most powerful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in keywords.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Senators involved in Older Americans 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a person to tag who</a:t>
            </a:r>
            <a:r>
              <a:rPr lang="en-US" baseline="0" dirty="0" smtClean="0"/>
              <a:t> is relevant to </a:t>
            </a:r>
            <a:r>
              <a:rPr lang="en-US" baseline="0" dirty="0" err="1" smtClean="0"/>
              <a:t>caregiving</a:t>
            </a:r>
            <a:r>
              <a:rPr lang="en-US" baseline="0" dirty="0" smtClean="0"/>
              <a:t>. Use #</a:t>
            </a:r>
            <a:r>
              <a:rPr lang="en-US" baseline="0" dirty="0" err="1" smtClean="0"/>
              <a:t>caregiving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Facebook</a:t>
            </a:r>
            <a:r>
              <a:rPr lang="en-US" baseline="0" dirty="0" smtClean="0"/>
              <a:t> is like your living room. Ask </a:t>
            </a:r>
            <a:r>
              <a:rPr lang="en-US" baseline="0" dirty="0" err="1" smtClean="0"/>
              <a:t>stien</a:t>
            </a:r>
            <a:r>
              <a:rPr lang="en-US" baseline="0" dirty="0" smtClean="0"/>
              <a:t> to pull up men’s health network FB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</a:t>
            </a:r>
            <a:r>
              <a:rPr lang="en-US" dirty="0" err="1" smtClean="0"/>
              <a:t>stien</a:t>
            </a:r>
            <a:r>
              <a:rPr lang="en-US" dirty="0" smtClean="0"/>
              <a:t> to get a photo. </a:t>
            </a:r>
            <a:r>
              <a:rPr lang="en-US" dirty="0" err="1" smtClean="0"/>
              <a:t>Ppl</a:t>
            </a:r>
            <a:r>
              <a:rPr lang="en-US" dirty="0" smtClean="0"/>
              <a:t> have a short attention span. Won’t read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4A5E-E1EB-4D0C-8032-2611D25A57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8DBE0C-89BE-4745-96AA-BA82489A18F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B6114-B6BD-4D12-A182-622492E7F5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TXD-Uqx6_W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cial1.bmp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7315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0" y="1219200"/>
            <a:ext cx="6400800" cy="22098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dobe Garamond Pro" pitchFamily="18" charset="0"/>
              </a:rPr>
              <a:t>Why</a:t>
            </a:r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4400" i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dobe Garamond Pro" pitchFamily="18" charset="0"/>
              </a:rPr>
              <a:t>Care</a:t>
            </a:r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dobe Garamond Pro" pitchFamily="18" charset="0"/>
              </a:rPr>
              <a:t> About Social Media?</a:t>
            </a:r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hetyee.cachefly.net/Opinion/2012/05/28/megaphone-3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2133600"/>
            <a:ext cx="4267200" cy="4850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5638800" cy="16927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400" dirty="0" smtClean="0"/>
              <a:t>    Share</a:t>
            </a:r>
            <a:endParaRPr lang="en-US" sz="104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429000"/>
            <a:ext cx="624840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Share your own content as well as that of others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Sharing is everything in social media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K.I.S.S – Keep It Simple Silly. Make  your content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easy to 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cwblog.com/wp-content/uploads/2012/05/stick_figure_podium_speech_group_800_clr_33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62400"/>
            <a:ext cx="4373879" cy="2733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6781800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Influence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133600"/>
            <a:ext cx="1905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sz="4000" dirty="0" smtClean="0"/>
              <a:t> &amp;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09800"/>
            <a:ext cx="3429000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Access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Social media gives you the</a:t>
            </a:r>
          </a:p>
          <a:p>
            <a:r>
              <a:rPr lang="en-US" sz="2400" dirty="0" smtClean="0"/>
              <a:t>  ability to connect with</a:t>
            </a:r>
          </a:p>
          <a:p>
            <a:r>
              <a:rPr lang="en-US" sz="2400" dirty="0" smtClean="0"/>
              <a:t>  those you never had access to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It’s free, that means</a:t>
            </a:r>
          </a:p>
          <a:p>
            <a:r>
              <a:rPr lang="en-US" sz="2400" dirty="0" smtClean="0"/>
              <a:t>  unlimited access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Influence these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connections effectively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4953000" cy="193899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Responsibility &amp; Consistency</a:t>
            </a:r>
            <a:endParaRPr lang="en-US" sz="6000" dirty="0"/>
          </a:p>
        </p:txBody>
      </p:sp>
      <p:pic>
        <p:nvPicPr>
          <p:cNvPr id="1026" name="Picture 2" descr="http://www.prayerthoughts.com/prayerthoughts/Heaven/images/pt276_stick_figure_superhero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1"/>
            <a:ext cx="259080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3581400"/>
            <a:ext cx="4876800" cy="181588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You are responsible for your</a:t>
            </a:r>
          </a:p>
          <a:p>
            <a:r>
              <a:rPr lang="en-US" sz="2800" dirty="0" smtClean="0"/>
              <a:t>  organization’s brand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Be consistent in your</a:t>
            </a:r>
          </a:p>
          <a:p>
            <a:r>
              <a:rPr lang="en-US" sz="2800" dirty="0" smtClean="0"/>
              <a:t>  messaging and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1143000"/>
            <a:ext cx="3750386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5400" dirty="0" smtClean="0"/>
              <a:t>Twitter Tips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143000"/>
            <a:ext cx="6500690" cy="129266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dirty="0" smtClean="0"/>
              <a:t>@</a:t>
            </a:r>
            <a:r>
              <a:rPr lang="en-US" dirty="0" smtClean="0"/>
              <a:t> - Post a tweet directly to your legislative member</a:t>
            </a:r>
          </a:p>
          <a:p>
            <a:r>
              <a:rPr lang="en-US" dirty="0" smtClean="0"/>
              <a:t>       When mentioning someone, always use their twitter handle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5211298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#</a:t>
            </a:r>
            <a:r>
              <a:rPr lang="en-US" dirty="0" smtClean="0"/>
              <a:t> </a:t>
            </a:r>
            <a:r>
              <a:rPr lang="en-US" dirty="0" err="1" smtClean="0"/>
              <a:t>Hashtags</a:t>
            </a:r>
            <a:r>
              <a:rPr lang="en-US" dirty="0" smtClean="0"/>
              <a:t> are used across </a:t>
            </a:r>
          </a:p>
          <a:p>
            <a:r>
              <a:rPr lang="en-US" dirty="0" smtClean="0"/>
              <a:t>multiple social media platforms to organize </a:t>
            </a:r>
          </a:p>
          <a:p>
            <a:r>
              <a:rPr lang="en-US" dirty="0" smtClean="0"/>
              <a:t>the conversation around a keyword</a:t>
            </a:r>
          </a:p>
          <a:p>
            <a:r>
              <a:rPr lang="en-US" dirty="0" smtClean="0"/>
              <a:t>When used properly, these tags allow users to </a:t>
            </a:r>
          </a:p>
          <a:p>
            <a:r>
              <a:rPr lang="en-US" dirty="0" smtClean="0"/>
              <a:t>find and follow updates around a topic or an event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caregiving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1752600" cy="3139321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RT</a:t>
            </a:r>
            <a:r>
              <a:rPr lang="en-US" dirty="0" smtClean="0">
                <a:solidFill>
                  <a:schemeClr val="tx1"/>
                </a:solidFill>
              </a:rPr>
              <a:t>  Retweet relevant information from others. This will make them notice you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5425011" cy="1477328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140</a:t>
            </a:r>
            <a:r>
              <a:rPr lang="en-US" dirty="0" smtClean="0">
                <a:solidFill>
                  <a:schemeClr val="tx1"/>
                </a:solidFill>
              </a:rPr>
              <a:t> – With only these characters to work with,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you have to shorten everything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Use </a:t>
            </a:r>
            <a:r>
              <a:rPr lang="en-US" b="1" i="1" dirty="0" smtClean="0">
                <a:solidFill>
                  <a:schemeClr val="tx1"/>
                </a:solidFill>
              </a:rPr>
              <a:t>bitly.com </a:t>
            </a:r>
            <a:r>
              <a:rPr lang="en-US" dirty="0" smtClean="0">
                <a:solidFill>
                  <a:schemeClr val="tx1"/>
                </a:solidFill>
              </a:rPr>
              <a:t>to shorten links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267200"/>
            <a:ext cx="1524000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Twilert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5410200"/>
            <a:ext cx="1752600" cy="95410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Google Alerts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hn7\My Documents\My Pictures\screentwitter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mhn7\My Documents\My Pictures\twitter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hn7\My Documents\My Pictures\twitter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143000"/>
            <a:ext cx="54102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Handles  &amp; </a:t>
            </a:r>
            <a:r>
              <a:rPr lang="en-US" sz="3200" dirty="0" err="1" smtClean="0"/>
              <a:t>Hashtags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82296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@</a:t>
            </a:r>
            <a:r>
              <a:rPr lang="en-US" sz="2800" dirty="0" err="1" smtClean="0"/>
              <a:t>SenatorHarkin</a:t>
            </a:r>
            <a:r>
              <a:rPr lang="en-US" sz="2800" dirty="0" smtClean="0"/>
              <a:t> – Sen. Tom Harkin</a:t>
            </a:r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SenAlexander</a:t>
            </a:r>
            <a:r>
              <a:rPr lang="en-US" sz="2800" dirty="0" smtClean="0"/>
              <a:t> – Sen. Lamar Alexander</a:t>
            </a:r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SenSanders</a:t>
            </a:r>
            <a:r>
              <a:rPr lang="en-US" sz="2800" dirty="0" smtClean="0"/>
              <a:t> – Sen. Bernie Sanders</a:t>
            </a:r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SenBillNelson</a:t>
            </a:r>
            <a:r>
              <a:rPr lang="en-US" sz="2800" dirty="0" smtClean="0"/>
              <a:t> – Sen. Bill Nelson</a:t>
            </a:r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RepFredUpton</a:t>
            </a:r>
            <a:r>
              <a:rPr lang="en-US" sz="2800" dirty="0" smtClean="0"/>
              <a:t> – Rep. Fred Upton</a:t>
            </a:r>
          </a:p>
          <a:p>
            <a:endParaRPr lang="en-US" sz="2800" dirty="0" smtClean="0"/>
          </a:p>
          <a:p>
            <a:r>
              <a:rPr lang="en-US" sz="2800" dirty="0" smtClean="0"/>
              <a:t>#</a:t>
            </a:r>
            <a:r>
              <a:rPr lang="en-US" sz="2800" dirty="0" err="1" smtClean="0"/>
              <a:t>caregiving</a:t>
            </a:r>
            <a:endParaRPr lang="en-US" sz="2800" dirty="0" smtClean="0"/>
          </a:p>
          <a:p>
            <a:r>
              <a:rPr lang="en-US" sz="2800" dirty="0" smtClean="0"/>
              <a:t># *insert disease*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744539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 smtClean="0"/>
              <a:t>Operation Twitter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33528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Let’s Play Tag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514600"/>
            <a:ext cx="4114800" cy="10156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Hash It Out</a:t>
            </a:r>
            <a:endParaRPr lang="en-US" sz="6000" dirty="0"/>
          </a:p>
        </p:txBody>
      </p:sp>
      <p:pic>
        <p:nvPicPr>
          <p:cNvPr id="29698" name="Picture 2" descr="http://i1234.photobucket.com/albums/ff408/jlmcgahan/stick_figure_working_laptop_desk_300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2286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4724400"/>
            <a:ext cx="3429000" cy="1938992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Show Me What You Tweet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657600"/>
            <a:ext cx="2362200" cy="58477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#</a:t>
            </a:r>
            <a:r>
              <a:rPr lang="en-US" sz="3200" dirty="0" err="1" smtClean="0">
                <a:solidFill>
                  <a:schemeClr val="tx1"/>
                </a:solidFill>
              </a:rPr>
              <a:t>caregiving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4038600" cy="1446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Caring For </a:t>
            </a:r>
            <a:r>
              <a:rPr lang="en-US" sz="4400" dirty="0" err="1" smtClean="0"/>
              <a:t>Facebook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219200"/>
            <a:ext cx="2971800" cy="138499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Like</a:t>
            </a:r>
            <a:r>
              <a:rPr lang="en-US" sz="2400" dirty="0" smtClean="0"/>
              <a:t> – Like pages and that will bring you more ‘Likes’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3124200" cy="193899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Pictures</a:t>
            </a:r>
            <a:r>
              <a:rPr lang="en-US" sz="2800" dirty="0" smtClean="0"/>
              <a:t>  - Nothing works like good visuals on </a:t>
            </a:r>
            <a:r>
              <a:rPr lang="en-US" sz="2800" dirty="0" err="1" smtClean="0"/>
              <a:t>Facebook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895600"/>
            <a:ext cx="5635453" cy="892552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Legislative Members</a:t>
            </a:r>
            <a:r>
              <a:rPr lang="en-US" sz="2400" dirty="0" smtClean="0">
                <a:solidFill>
                  <a:schemeClr val="tx1"/>
                </a:solidFill>
              </a:rPr>
              <a:t>: Post directly on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their walls to get noticed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2971800" cy="218521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Events </a:t>
            </a:r>
            <a:r>
              <a:rPr lang="en-US" sz="2400" dirty="0" smtClean="0">
                <a:solidFill>
                  <a:schemeClr val="tx1"/>
                </a:solidFill>
              </a:rPr>
              <a:t>– Post your events on </a:t>
            </a:r>
            <a:r>
              <a:rPr lang="en-US" sz="2400" dirty="0" err="1" smtClean="0">
                <a:solidFill>
                  <a:schemeClr val="tx1"/>
                </a:solidFill>
              </a:rPr>
              <a:t>Facebook</a:t>
            </a:r>
            <a:r>
              <a:rPr lang="en-US" sz="2400" dirty="0" smtClean="0">
                <a:solidFill>
                  <a:schemeClr val="tx1"/>
                </a:solidFill>
              </a:rPr>
              <a:t> and invite your friends to create a buzz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038600"/>
            <a:ext cx="3276600" cy="236988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Schedule</a:t>
            </a:r>
            <a:r>
              <a:rPr lang="en-US" sz="2800" dirty="0" smtClean="0"/>
              <a:t> – Try not to post more than 1-2 times a day You don’t want to spam your fans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371600"/>
            <a:ext cx="5562600" cy="11430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Are Your Goals?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7162800" cy="156966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Raise Awareness About An Issue?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Convince Others To Join Your Cause?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Encourage Someone To act?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Contact legislative members?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2.bp.blogspot.com/-3LvjRfOedrs/UEVEeQpti0I/AAAAAAAAQLM/w-T5NlYfM28/s1600/stick_figure_sit_in_question_mark+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2537383" cy="270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mail-attachment.googleusercontent.com/attachment/u/1/?ui=2&amp;ik=6135a70e70&amp;view=att&amp;th=13cfd21527947872&amp;attid=0.1&amp;disp=inline&amp;safe=1&amp;zw&amp;saduie=AG9B_P-u9wpepo5kYHBxmZIOMI3O&amp;sadet=1361468332300&amp;sads=Qpb64asPELGDHc_TMUcFDtuxB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https://mail-attachment.googleusercontent.com/attachment/u/1/?ui=2&amp;ik=6135a70e70&amp;view=att&amp;th=13cfd21527947872&amp;attid=0.1&amp;disp=inline&amp;safe=1&amp;zw&amp;saduie=AG9B_P-u9wpepo5kYHBxmZIOMI3O&amp;sadet=1361468332300&amp;sads=Qpb64asPELGDHc_TMUcFDtuxB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8671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3449637" cy="210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AutoShape 8" descr="https://mail-attachment.googleusercontent.com/attachment/u/1/?ui=2&amp;ik=6135a70e70&amp;view=att&amp;th=13cfd21527947872&amp;attid=0.5&amp;disp=inline&amp;safe=1&amp;zw&amp;saduie=AG9B_P-u9wpepo5kYHBxmZIOMI3O&amp;sadet=1361468594390&amp;sads=eImyGpx72929wSkbGlqepdYNM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2451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1" y="2971800"/>
            <a:ext cx="2895599" cy="22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810000"/>
            <a:ext cx="36576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592143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600" dirty="0" smtClean="0"/>
              <a:t>Operation </a:t>
            </a:r>
            <a:r>
              <a:rPr lang="en-US" sz="6600" dirty="0" err="1" smtClean="0"/>
              <a:t>Facebook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3124200" cy="1323439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Use a photo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Be visual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057400"/>
            <a:ext cx="2667000" cy="1446550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Craft a message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191000"/>
            <a:ext cx="4114800" cy="830997"/>
          </a:xfrm>
          <a:prstGeom prst="rect">
            <a:avLst/>
          </a:prstGeom>
          <a:scene3d>
            <a:camera prst="perspectiveHeroicExtremeLeftFacing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Be effective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86400"/>
            <a:ext cx="4495800" cy="70788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Don’t go word crazy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www.sapbwconsulting.com/Portals/118735/images/stick_figure_handyman_pounding_nail_300_clr_41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4267200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066800"/>
            <a:ext cx="7086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</a:t>
            </a:r>
            <a:r>
              <a:rPr lang="en-US" sz="3600" dirty="0" smtClean="0">
                <a:solidFill>
                  <a:schemeClr val="tx1"/>
                </a:solidFill>
              </a:rPr>
              <a:t>Other  Social Media Platforms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304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Youtube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667000"/>
            <a:ext cx="3048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LinkedIn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57600"/>
            <a:ext cx="3429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Instagram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962400"/>
            <a:ext cx="3505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     </a:t>
            </a:r>
            <a:r>
              <a:rPr lang="en-US" sz="2400" dirty="0" err="1" smtClean="0"/>
              <a:t>Pinterest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3581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sz="2400" dirty="0" err="1" smtClean="0"/>
              <a:t>Hootsuite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953000"/>
            <a:ext cx="2209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</a:t>
            </a:r>
            <a:r>
              <a:rPr lang="en-US" sz="2400" dirty="0" err="1" smtClean="0">
                <a:solidFill>
                  <a:schemeClr val="tx1"/>
                </a:solidFill>
              </a:rPr>
              <a:t>Flickr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87680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Contact Me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4384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Kimaya</a:t>
            </a:r>
            <a:r>
              <a:rPr lang="en-US" sz="2400" dirty="0" smtClean="0"/>
              <a:t> Dixit</a:t>
            </a:r>
          </a:p>
          <a:p>
            <a:r>
              <a:rPr lang="en-US" sz="2400" dirty="0" smtClean="0"/>
              <a:t>Men’s Health Network</a:t>
            </a:r>
          </a:p>
          <a:p>
            <a:r>
              <a:rPr lang="en-US" sz="2400" dirty="0" smtClean="0"/>
              <a:t>communications@menshealthnetwork.org</a:t>
            </a:r>
          </a:p>
          <a:p>
            <a:r>
              <a:rPr lang="en-US" sz="2400" dirty="0" smtClean="0"/>
              <a:t>202.543.6461 x 101</a:t>
            </a:r>
          </a:p>
          <a:p>
            <a:r>
              <a:rPr lang="en-US" sz="2400" dirty="0" smtClean="0"/>
              <a:t>www.menshealthnetwork.org</a:t>
            </a:r>
          </a:p>
          <a:p>
            <a:r>
              <a:rPr lang="en-US" sz="2400" dirty="0" smtClean="0"/>
              <a:t>Twitter - @</a:t>
            </a:r>
            <a:r>
              <a:rPr lang="en-US" sz="2400" dirty="0" err="1" smtClean="0"/>
              <a:t>menshlthnetwork</a:t>
            </a:r>
            <a:endParaRPr lang="en-US" sz="2400" dirty="0" smtClean="0"/>
          </a:p>
          <a:p>
            <a:r>
              <a:rPr lang="en-US" sz="2400" dirty="0" err="1" smtClean="0"/>
              <a:t>Facebook</a:t>
            </a:r>
            <a:r>
              <a:rPr lang="en-US" sz="2400" dirty="0" smtClean="0"/>
              <a:t> – www.facebook.com/MensHealthNetwork</a:t>
            </a:r>
            <a:endParaRPr lang="en-US" sz="2400" dirty="0"/>
          </a:p>
        </p:txBody>
      </p:sp>
      <p:pic>
        <p:nvPicPr>
          <p:cNvPr id="36866" name="Picture 2" descr="C:\Documents and Settings\mhn7\My Documents\Downloads\Stick-Figures-shaking-mittens-2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2525"/>
            <a:ext cx="19050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909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09600" y="1295400"/>
          <a:ext cx="7391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609600"/>
            <a:ext cx="4572000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The Social Circle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 flipV="1">
            <a:off x="1066800" y="1600200"/>
            <a:ext cx="1219200" cy="3581400"/>
          </a:xfrm>
          <a:prstGeom prst="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/>
        </p:nvSpPr>
        <p:spPr>
          <a:xfrm flipH="1">
            <a:off x="6858000" y="1600200"/>
            <a:ext cx="1219200" cy="3505200"/>
          </a:xfrm>
          <a:prstGeom prst="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1981200"/>
            <a:ext cx="5486400" cy="21544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</a:t>
            </a:r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Listen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the people you are trying to reach.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grammedevelopment.com/public/uploads/images/two_stick_figures_coffee_pc_8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09999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2819400"/>
            <a:ext cx="4876800" cy="156966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Who do they talk to?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How do they talk to each other?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When do they talk to each other?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Where do they talk to each other?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2.business2community.com/wp-content/uploads/2012/10/stick_figure_drawing_a_to_b_400_wht_9276-resized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3592698" cy="236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1371600"/>
            <a:ext cx="8001000" cy="18466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 anchor="ctr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Strategize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Everyone needs a plan.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SnAAC0q0-EFgXOwVz5YRKf0pll6darp95Gn4tD9F53Dl6-HL-F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53000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371600"/>
            <a:ext cx="7848600" cy="36009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Think about what catches your attention online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r>
              <a:rPr lang="en-US" sz="2000" b="1" dirty="0" smtClean="0"/>
              <a:t>Cool, funny, bold or creative content</a:t>
            </a:r>
          </a:p>
          <a:p>
            <a:r>
              <a:rPr lang="en-US" sz="2000" b="1" dirty="0" smtClean="0"/>
              <a:t>                                         Someone talking about you</a:t>
            </a:r>
          </a:p>
          <a:p>
            <a:r>
              <a:rPr lang="en-US" sz="2000" b="1" dirty="0" smtClean="0"/>
              <a:t>                                         Someone talking about your friends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agannemani.com/wp-content/uploads/2012/01/Innovation_stick_fig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886200"/>
            <a:ext cx="2447365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2057400"/>
            <a:ext cx="6629400" cy="3231654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   </a:t>
            </a:r>
            <a:r>
              <a:rPr lang="en-US" sz="6600" dirty="0" smtClean="0"/>
              <a:t>&amp;</a:t>
            </a:r>
            <a:r>
              <a:rPr lang="en-US" sz="9600" dirty="0" smtClean="0"/>
              <a:t>  </a:t>
            </a:r>
            <a:r>
              <a:rPr lang="en-US" sz="8800" dirty="0" smtClean="0"/>
              <a:t>Impact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Create messages that are creative, engaging,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informational and valuable to your audience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3657600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Implement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1114</TotalTime>
  <Words>612</Words>
  <Application>Microsoft Office PowerPoint</Application>
  <PresentationFormat>On-screen Show (4:3)</PresentationFormat>
  <Paragraphs>129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mhn7</dc:creator>
  <cp:lastModifiedBy>Jordan Green</cp:lastModifiedBy>
  <cp:revision>112</cp:revision>
  <dcterms:created xsi:type="dcterms:W3CDTF">2013-02-15T17:34:34Z</dcterms:created>
  <dcterms:modified xsi:type="dcterms:W3CDTF">2013-03-04T13:53:35Z</dcterms:modified>
</cp:coreProperties>
</file>