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5" r:id="rId2"/>
    <p:sldId id="270" r:id="rId3"/>
    <p:sldId id="273" r:id="rId4"/>
    <p:sldId id="271" r:id="rId5"/>
    <p:sldId id="274" r:id="rId6"/>
    <p:sldId id="267" r:id="rId7"/>
    <p:sldId id="268" r:id="rId8"/>
    <p:sldId id="269" r:id="rId9"/>
    <p:sldId id="259" r:id="rId10"/>
    <p:sldId id="266" r:id="rId11"/>
    <p:sldId id="265" r:id="rId12"/>
    <p:sldId id="263" r:id="rId13"/>
    <p:sldId id="264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91F1D-1B77-416C-A595-BED09AB8A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3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D540D-31C1-44C0-9507-80E1F73A9B32}" type="datetimeFigureOut">
              <a:rPr lang="en-US" smtClean="0"/>
              <a:pPr/>
              <a:t>2/22/2013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0833E-0FC0-4E01-AE4C-E59792920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5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0833E-0FC0-4E01-AE4C-E597929209C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3EB2-A4C7-4B35-A9FE-D6F5F20A5FB7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FE9-7C7C-43C7-A608-3E1CB6C5D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3EB2-A4C7-4B35-A9FE-D6F5F20A5FB7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FE9-7C7C-43C7-A608-3E1CB6C5D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3EB2-A4C7-4B35-A9FE-D6F5F20A5FB7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FE9-7C7C-43C7-A608-3E1CB6C5D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3EB2-A4C7-4B35-A9FE-D6F5F20A5FB7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FE9-7C7C-43C7-A608-3E1CB6C5D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3EB2-A4C7-4B35-A9FE-D6F5F20A5FB7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FE9-7C7C-43C7-A608-3E1CB6C5D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3EB2-A4C7-4B35-A9FE-D6F5F20A5FB7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FE9-7C7C-43C7-A608-3E1CB6C5D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3EB2-A4C7-4B35-A9FE-D6F5F20A5FB7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FE9-7C7C-43C7-A608-3E1CB6C5D0B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CAN hea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7783" y="-152400"/>
            <a:ext cx="6113783" cy="1542161"/>
          </a:xfrm>
          <a:prstGeom prst="rect">
            <a:avLst/>
          </a:prstGeom>
        </p:spPr>
      </p:pic>
      <p:pic>
        <p:nvPicPr>
          <p:cNvPr id="11" name="Picture 10" descr="exclamation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978366" y="0"/>
            <a:ext cx="1165634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3EB2-A4C7-4B35-A9FE-D6F5F20A5FB7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FE9-7C7C-43C7-A608-3E1CB6C5D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3EB2-A4C7-4B35-A9FE-D6F5F20A5FB7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FE9-7C7C-43C7-A608-3E1CB6C5D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3EB2-A4C7-4B35-A9FE-D6F5F20A5FB7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FE9-7C7C-43C7-A608-3E1CB6C5D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3EB2-A4C7-4B35-A9FE-D6F5F20A5FB7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F7FE9-7C7C-43C7-A608-3E1CB6C5D0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F3EB2-A4C7-4B35-A9FE-D6F5F20A5FB7}" type="datetimeFigureOut">
              <a:rPr lang="en-US" smtClean="0"/>
              <a:pPr/>
              <a:t>2/22/2013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F7FE9-7C7C-43C7-A608-3E1CB6C5D0B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AN header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-152400"/>
            <a:ext cx="6113783" cy="1542161"/>
          </a:xfrm>
          <a:prstGeom prst="rect">
            <a:avLst/>
          </a:prstGeom>
        </p:spPr>
      </p:pic>
      <p:pic>
        <p:nvPicPr>
          <p:cNvPr id="9" name="Picture 8" descr="exclamation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978366" y="0"/>
            <a:ext cx="1165634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Schall@CaregiverAction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CaregiverActionNetwork" TargetMode="External"/><Relationship Id="rId2" Type="http://schemas.openxmlformats.org/officeDocument/2006/relationships/hyperlink" Target="http://www.caregiveractionnetwork.org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77975"/>
            <a:ext cx="73152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Advocating for Caregiving</a:t>
            </a:r>
            <a:br>
              <a:rPr lang="en-US" dirty="0" smtClean="0"/>
            </a:br>
            <a:r>
              <a:rPr lang="en-US" dirty="0" smtClean="0"/>
              <a:t>From the Roots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14800"/>
            <a:ext cx="7315200" cy="19050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John Schall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Chief Executive Officer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Caregiver Action Network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March 13, 2013</a:t>
            </a:r>
          </a:p>
          <a:p>
            <a:r>
              <a:rPr lang="en-US" sz="2400" dirty="0" smtClean="0">
                <a:solidFill>
                  <a:schemeClr val="tx1"/>
                </a:solidFill>
                <a:hlinkClick r:id="rId2"/>
              </a:rPr>
              <a:t>JSchall@CaregiverAction.org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State Trends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4838"/>
            <a:ext cx="38100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the last few years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08250"/>
            <a:ext cx="3429000" cy="2320925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2800" dirty="0" smtClean="0"/>
              <a:t>Family and medical leave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2800" dirty="0" smtClean="0"/>
              <a:t>Tax incentives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2800" dirty="0" smtClean="0"/>
              <a:t>Respite care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2800" dirty="0" smtClean="0"/>
              <a:t>Medicaid benefits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874838"/>
            <a:ext cx="27432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Now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5400" y="2505075"/>
            <a:ext cx="3505200" cy="2905125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2800" dirty="0" smtClean="0"/>
              <a:t>Tax incentives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2800" dirty="0" smtClean="0"/>
              <a:t>Medicaid benefits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2800" dirty="0" smtClean="0"/>
              <a:t>Care coordination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2800" dirty="0" smtClean="0"/>
              <a:t>529 Programs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2800" dirty="0" smtClean="0"/>
              <a:t>Respite care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73162"/>
          </a:xfrm>
        </p:spPr>
        <p:txBody>
          <a:bodyPr/>
          <a:lstStyle/>
          <a:p>
            <a:r>
              <a:rPr lang="en-US" dirty="0" smtClean="0"/>
              <a:t>State Trends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315200" cy="35814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A lot gets introduced, not a lot gets passed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Not much of a pattern across states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i="1" u="sng" dirty="0" smtClean="0"/>
              <a:t>New</a:t>
            </a:r>
            <a:r>
              <a:rPr lang="en-US" dirty="0" smtClean="0"/>
              <a:t>:  Family caregiver discrimination laws in 63 localities in 22 states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i="1" u="sng" dirty="0" smtClean="0"/>
              <a:t>Watch for</a:t>
            </a:r>
            <a:r>
              <a:rPr lang="en-US" dirty="0" smtClean="0"/>
              <a:t>: possible new 529 programs (akin to college savings programs)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73162"/>
          </a:xfrm>
        </p:spPr>
        <p:txBody>
          <a:bodyPr/>
          <a:lstStyle/>
          <a:p>
            <a:r>
              <a:rPr lang="en-US" dirty="0" smtClean="0"/>
              <a:t>Advocacy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315200" cy="35052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It’s about </a:t>
            </a:r>
            <a:r>
              <a:rPr lang="en-US" i="1" u="sng" dirty="0" smtClean="0"/>
              <a:t>relationships</a:t>
            </a:r>
            <a:r>
              <a:rPr lang="en-US" dirty="0" smtClean="0"/>
              <a:t>, not just </a:t>
            </a:r>
            <a:r>
              <a:rPr lang="en-US" i="1" u="sng" dirty="0" smtClean="0"/>
              <a:t>contacts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Use personal stories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Hit them several times during the year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Use National Family Caregivers Month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State and local proclamations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Use the State Scorecard – whether good </a:t>
            </a:r>
            <a:r>
              <a:rPr lang="en-US" i="1" u="sng" dirty="0" smtClean="0"/>
              <a:t>or</a:t>
            </a:r>
            <a:r>
              <a:rPr lang="en-US" dirty="0" smtClean="0"/>
              <a:t> bad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/>
          <a:lstStyle/>
          <a:p>
            <a:r>
              <a:rPr lang="en-US" dirty="0" smtClean="0"/>
              <a:t>Access to Grass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772400" cy="42672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CAN’s Story Project database searchable by state, disease condition, relationship, etc.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Alzheimer’s videos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i="1" u="sng" dirty="0" smtClean="0"/>
              <a:t>USA Today</a:t>
            </a:r>
            <a:r>
              <a:rPr lang="en-US" dirty="0" smtClean="0"/>
              <a:t> caregiving section this Friday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National TV Public Service Announcement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CAN’s Online Forum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33500"/>
            <a:ext cx="7315200" cy="841375"/>
          </a:xfrm>
        </p:spPr>
        <p:txBody>
          <a:bodyPr/>
          <a:lstStyle/>
          <a:p>
            <a:r>
              <a:rPr lang="en-US" dirty="0" smtClean="0"/>
              <a:t>How to Connect with CAN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010400" cy="3124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hlinkClick r:id="rId2"/>
              </a:rPr>
              <a:t>www.CaregiverAction.org</a:t>
            </a:r>
            <a:endParaRPr lang="en-US" sz="2800" dirty="0" smtClean="0"/>
          </a:p>
          <a:p>
            <a:pPr algn="l"/>
            <a:endParaRPr lang="en-US" sz="2800" dirty="0" smtClean="0">
              <a:hlinkClick r:id="rId3"/>
            </a:endParaRPr>
          </a:p>
          <a:p>
            <a:pPr algn="l"/>
            <a:r>
              <a:rPr lang="en-US" sz="2800" dirty="0" smtClean="0">
                <a:hlinkClick r:id="rId3"/>
              </a:rPr>
              <a:t>www.facebook.com/CaregiverActionNetwork</a:t>
            </a:r>
            <a:r>
              <a:rPr lang="en-US" sz="2800" dirty="0" smtClean="0"/>
              <a:t> 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@CaregiverAction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 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5" name="Picture 4" descr="e faceboo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2" y="3429000"/>
            <a:ext cx="771524" cy="771522"/>
          </a:xfrm>
          <a:prstGeom prst="rect">
            <a:avLst/>
          </a:prstGeom>
        </p:spPr>
      </p:pic>
      <p:pic>
        <p:nvPicPr>
          <p:cNvPr id="6" name="Picture 5" descr="e twitt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4495800"/>
            <a:ext cx="771526" cy="771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5400"/>
            <a:ext cx="7315200" cy="1066799"/>
          </a:xfrm>
        </p:spPr>
        <p:txBody>
          <a:bodyPr>
            <a:normAutofit/>
          </a:bodyPr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7315200" cy="3048000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solidFill>
                  <a:schemeClr val="tx1"/>
                </a:solidFill>
              </a:rPr>
              <a:t>CAN’s Mission…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…is to promote resourcefulness and respect for the more than 65 million family caregivers across the country.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828675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dirty="0" smtClean="0"/>
              <a:t>What We Do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28824"/>
            <a:ext cx="7315200" cy="3990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CAN </a:t>
            </a:r>
            <a:r>
              <a:rPr lang="en-US" sz="3600" i="1" u="sng" dirty="0" smtClean="0"/>
              <a:t>Connects</a:t>
            </a:r>
            <a:r>
              <a:rPr lang="en-US" sz="3600" dirty="0" smtClean="0"/>
              <a:t> Caregivers with</a:t>
            </a:r>
          </a:p>
          <a:p>
            <a:pPr>
              <a:buNone/>
            </a:pPr>
            <a:endParaRPr lang="en-US" sz="2000" dirty="0" smtClean="0"/>
          </a:p>
          <a:p>
            <a:pPr lvl="1">
              <a:buClr>
                <a:schemeClr val="accent6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en-US" sz="3200" dirty="0" smtClean="0"/>
              <a:t>Valuable Resources</a:t>
            </a:r>
          </a:p>
          <a:p>
            <a:pPr lvl="1">
              <a:buClr>
                <a:schemeClr val="accent6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en-US" sz="3200" dirty="0" smtClean="0"/>
              <a:t>Advice from Caregiver Voices</a:t>
            </a:r>
          </a:p>
          <a:p>
            <a:pPr lvl="1">
              <a:buClr>
                <a:schemeClr val="accent6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en-US" sz="3200" dirty="0" smtClean="0"/>
              <a:t>Peer Support</a:t>
            </a:r>
          </a:p>
          <a:p>
            <a:pPr lvl="1">
              <a:buClr>
                <a:schemeClr val="accent6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en-US" sz="3200" dirty="0" smtClean="0"/>
              <a:t>Caregiving Information</a:t>
            </a:r>
          </a:p>
          <a:p>
            <a:pPr lvl="1">
              <a:buClr>
                <a:schemeClr val="accent6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en-US" sz="3200" dirty="0" smtClean="0"/>
              <a:t>Advocacy for Caregivers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990600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CAN’s Goals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315200" cy="4419600"/>
          </a:xfrm>
        </p:spPr>
        <p:txBody>
          <a:bodyPr>
            <a:noAutofit/>
          </a:bodyPr>
          <a:lstStyle/>
          <a:p>
            <a:pPr algn="l">
              <a:buClr>
                <a:schemeClr val="accent6">
                  <a:lumMod val="75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Create Resourceful Caregivers 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Serve an increasing number of family caregivers with practical help, support and information.</a:t>
            </a:r>
          </a:p>
          <a:p>
            <a:pPr algn="l">
              <a:buClr>
                <a:schemeClr val="accent6">
                  <a:lumMod val="75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Reduce Caregiver Stress 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Improve the quality of life for family caregivers by reducing their day-to-day stress and financial distress.</a:t>
            </a:r>
          </a:p>
          <a:p>
            <a:pPr algn="l">
              <a:buClr>
                <a:schemeClr val="accent6">
                  <a:lumMod val="75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Create Respect for Family Caregivers 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Advance the case for family caregiver recognition and support.</a:t>
            </a:r>
          </a:p>
          <a:p>
            <a:pPr algn="l">
              <a:buClr>
                <a:schemeClr val="accent6">
                  <a:lumMod val="75000"/>
                </a:schemeClr>
              </a:buClr>
              <a:buSzPct val="15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Create Capable Caregivers 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Build family caregiver confidence and capability through the dissemination of educational programs that demonstrate a positive impact on the lives of family caregivers.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990600"/>
          </a:xfrm>
        </p:spPr>
        <p:txBody>
          <a:bodyPr/>
          <a:lstStyle/>
          <a:p>
            <a:r>
              <a:rPr lang="en-US" dirty="0" smtClean="0"/>
              <a:t>CAN’s New Interactive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315200" cy="4114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500" dirty="0" smtClean="0"/>
              <a:t>Organized by Four Profiles: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3200" dirty="0" smtClean="0"/>
              <a:t>I just realized I’m a family caregiver now.</a:t>
            </a:r>
          </a:p>
          <a:p>
            <a:pPr lvl="1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3200" dirty="0" smtClean="0"/>
              <a:t>I have been a family caregiver for years. </a:t>
            </a:r>
            <a:endParaRPr lang="en-US" sz="3200" b="1" dirty="0" smtClean="0"/>
          </a:p>
          <a:p>
            <a:pPr lvl="1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3200" dirty="0" smtClean="0"/>
              <a:t>I live far away and I’m on the caregiving team.  </a:t>
            </a:r>
            <a:endParaRPr lang="en-US" sz="3200" b="1" dirty="0" smtClean="0"/>
          </a:p>
          <a:p>
            <a:pPr lvl="1"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3200" dirty="0" smtClean="0"/>
              <a:t>I have a job and I’m the caregiver for my loved one. 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143000"/>
            <a:ext cx="8001000" cy="1143000"/>
          </a:xfrm>
        </p:spPr>
        <p:txBody>
          <a:bodyPr/>
          <a:lstStyle/>
          <a:p>
            <a:r>
              <a:rPr lang="en-US" dirty="0" smtClean="0"/>
              <a:t>Let’s Take a Look at the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315200" cy="3200400"/>
          </a:xfrm>
        </p:spPr>
        <p:txBody>
          <a:bodyPr>
            <a:normAutofit fontScale="92500"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Which states do well? 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AARP’s “State Scorecard on Long-Term Services and Supports for Older Adults, People with Physical Disabilities, and Family Caregivers”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Any discernible trends?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What to watch for?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State Scorecard 2.gif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82" t="3822" r="1020" b="3822"/>
          <a:stretch>
            <a:fillRect/>
          </a:stretch>
        </p:blipFill>
        <p:spPr>
          <a:xfrm>
            <a:off x="647700" y="920045"/>
            <a:ext cx="7848600" cy="57701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State Scorecard 1.gif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89" t="5606" r="2778" b="5606"/>
          <a:stretch>
            <a:fillRect/>
          </a:stretch>
        </p:blipFill>
        <p:spPr>
          <a:xfrm>
            <a:off x="1828800" y="914400"/>
            <a:ext cx="6324600" cy="531633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6248400"/>
            <a:ext cx="5486400" cy="457200"/>
          </a:xfrm>
        </p:spPr>
        <p:txBody>
          <a:bodyPr/>
          <a:lstStyle/>
          <a:p>
            <a:r>
              <a:rPr lang="en-US" dirty="0" smtClean="0"/>
              <a:t>Source:  AARP State Long-Term Services and Supports Scorecard,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Examples of Current State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0800"/>
            <a:ext cx="7162800" cy="3581401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Rhode Island: caregiver assessment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Vermont: Support and Services at Home model programs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dirty="0" smtClean="0"/>
              <a:t>New Jersey: tax credits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400" dirty="0" smtClean="0"/>
              <a:t>Source:  Family Caregiver Alliance Policy Digest Feb. 19,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439</Words>
  <Application>Microsoft Office PowerPoint</Application>
  <PresentationFormat>On-screen Show (4:3)</PresentationFormat>
  <Paragraphs>83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Advocating for Caregiving From the Roots Up</vt:lpstr>
      <vt:lpstr>Who We Are</vt:lpstr>
      <vt:lpstr> What We Do </vt:lpstr>
      <vt:lpstr>CAN’s Goals</vt:lpstr>
      <vt:lpstr>CAN’s New Interactive Website</vt:lpstr>
      <vt:lpstr>Let’s Take a Look at the States</vt:lpstr>
      <vt:lpstr>PowerPoint Presentation</vt:lpstr>
      <vt:lpstr>PowerPoint Presentation</vt:lpstr>
      <vt:lpstr>Examples of Current State Efforts</vt:lpstr>
      <vt:lpstr>State Trends</vt:lpstr>
      <vt:lpstr>State Trends Summary</vt:lpstr>
      <vt:lpstr>Advocacy Tips</vt:lpstr>
      <vt:lpstr>Access to Grass Roots</vt:lpstr>
      <vt:lpstr>How to Connect with CAN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Suzanne Mintz</dc:creator>
  <cp:lastModifiedBy>Jordan Green</cp:lastModifiedBy>
  <cp:revision>101</cp:revision>
  <dcterms:created xsi:type="dcterms:W3CDTF">2013-01-28T00:21:16Z</dcterms:created>
  <dcterms:modified xsi:type="dcterms:W3CDTF">2013-02-22T20:19:38Z</dcterms:modified>
</cp:coreProperties>
</file>