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317" r:id="rId3"/>
    <p:sldId id="318" r:id="rId4"/>
    <p:sldId id="321" r:id="rId5"/>
    <p:sldId id="319" r:id="rId6"/>
    <p:sldId id="320" r:id="rId7"/>
    <p:sldId id="333" r:id="rId8"/>
    <p:sldId id="322" r:id="rId9"/>
    <p:sldId id="323" r:id="rId10"/>
    <p:sldId id="310" r:id="rId11"/>
    <p:sldId id="311" r:id="rId12"/>
    <p:sldId id="315" r:id="rId13"/>
    <p:sldId id="324" r:id="rId14"/>
    <p:sldId id="312" r:id="rId15"/>
    <p:sldId id="325" r:id="rId16"/>
    <p:sldId id="326" r:id="rId17"/>
    <p:sldId id="327" r:id="rId18"/>
    <p:sldId id="328" r:id="rId19"/>
    <p:sldId id="329" r:id="rId20"/>
    <p:sldId id="314" r:id="rId21"/>
    <p:sldId id="306" r:id="rId22"/>
    <p:sldId id="263" r:id="rId23"/>
    <p:sldId id="309" r:id="rId24"/>
    <p:sldId id="307" r:id="rId25"/>
    <p:sldId id="308" r:id="rId26"/>
    <p:sldId id="316" r:id="rId27"/>
    <p:sldId id="331" r:id="rId28"/>
    <p:sldId id="297" r:id="rId29"/>
    <p:sldId id="278" r:id="rId30"/>
    <p:sldId id="279" r:id="rId31"/>
    <p:sldId id="298" r:id="rId32"/>
    <p:sldId id="282" r:id="rId33"/>
    <p:sldId id="33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000"/>
    <a:srgbClr val="85B4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2" autoAdjust="0"/>
  </p:normalViewPr>
  <p:slideViewPr>
    <p:cSldViewPr>
      <p:cViewPr>
        <p:scale>
          <a:sx n="67" d="100"/>
          <a:sy n="67"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4F76A-D231-4988-B5BF-45E8D43BA6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C99C99-9FA9-4544-AA9F-316872399BE1}">
      <dgm:prSet phldrT="[Text]"/>
      <dgm:spPr/>
      <dgm:t>
        <a:bodyPr/>
        <a:lstStyle/>
        <a:p>
          <a:r>
            <a:rPr lang="en-US" b="1" dirty="0" smtClean="0"/>
            <a:t>Integrated/ Coordinated Health Care Models</a:t>
          </a:r>
          <a:endParaRPr lang="en-US" b="1" dirty="0"/>
        </a:p>
      </dgm:t>
    </dgm:pt>
    <dgm:pt modelId="{D5101C88-3B75-4D66-91E9-F0273BE9D065}" type="parTrans" cxnId="{D3458E36-FFF5-49B1-9B02-DD2A8CD25A3A}">
      <dgm:prSet/>
      <dgm:spPr/>
      <dgm:t>
        <a:bodyPr/>
        <a:lstStyle/>
        <a:p>
          <a:endParaRPr lang="en-US"/>
        </a:p>
      </dgm:t>
    </dgm:pt>
    <dgm:pt modelId="{F2991AEB-FEB2-4D02-A2BE-BA0DD76B5670}" type="sibTrans" cxnId="{D3458E36-FFF5-49B1-9B02-DD2A8CD25A3A}">
      <dgm:prSet/>
      <dgm:spPr/>
      <dgm:t>
        <a:bodyPr/>
        <a:lstStyle/>
        <a:p>
          <a:endParaRPr lang="en-US"/>
        </a:p>
      </dgm:t>
    </dgm:pt>
    <dgm:pt modelId="{30D483BC-0C2D-4247-9214-DAB165E9F62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Interoperable EHRs and HIE</a:t>
          </a:r>
          <a:endParaRPr lang="en-US" dirty="0"/>
        </a:p>
      </dgm:t>
    </dgm:pt>
    <dgm:pt modelId="{BF4E628D-A495-4D35-972F-8FE4292CC504}" type="parTrans" cxnId="{9856F951-C3CA-4BC6-A0AF-D7FF04D3C916}">
      <dgm:prSet/>
      <dgm:spPr/>
      <dgm:t>
        <a:bodyPr/>
        <a:lstStyle/>
        <a:p>
          <a:endParaRPr lang="en-US"/>
        </a:p>
      </dgm:t>
    </dgm:pt>
    <dgm:pt modelId="{3E12A819-C5AA-4FDC-B538-A14226A4A522}" type="sibTrans" cxnId="{9856F951-C3CA-4BC6-A0AF-D7FF04D3C916}">
      <dgm:prSet/>
      <dgm:spPr/>
      <dgm:t>
        <a:bodyPr/>
        <a:lstStyle/>
        <a:p>
          <a:endParaRPr lang="en-US"/>
        </a:p>
      </dgm:t>
    </dgm:pt>
    <dgm:pt modelId="{3EE10D9B-AE31-4556-B36E-823E49F56D94}">
      <dgm:prSet phldrT="[Text]"/>
      <dgm:spPr/>
      <dgm:t>
        <a:bodyPr/>
        <a:lstStyle/>
        <a:p>
          <a:r>
            <a:rPr lang="en-US" b="1" dirty="0" smtClean="0"/>
            <a:t>Community-Based Support Services Models</a:t>
          </a:r>
          <a:endParaRPr lang="en-US" b="1" dirty="0"/>
        </a:p>
      </dgm:t>
    </dgm:pt>
    <dgm:pt modelId="{F83A4ED1-EE46-4A11-B2EB-D03251D1B199}" type="parTrans" cxnId="{3208BD4B-3897-401C-BC1F-A5B6070EC57C}">
      <dgm:prSet/>
      <dgm:spPr/>
      <dgm:t>
        <a:bodyPr/>
        <a:lstStyle/>
        <a:p>
          <a:endParaRPr lang="en-US"/>
        </a:p>
      </dgm:t>
    </dgm:pt>
    <dgm:pt modelId="{9C20BB98-2DD9-42ED-A542-2700B1917ABA}" type="sibTrans" cxnId="{3208BD4B-3897-401C-BC1F-A5B6070EC57C}">
      <dgm:prSet/>
      <dgm:spPr/>
      <dgm:t>
        <a:bodyPr/>
        <a:lstStyle/>
        <a:p>
          <a:endParaRPr lang="en-US"/>
        </a:p>
      </dgm:t>
    </dgm:pt>
    <dgm:pt modelId="{9C66AD27-2D5F-45E9-8D20-D2773786B1B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Interoperable EHRs and HIE</a:t>
          </a:r>
          <a:endParaRPr lang="en-US" b="1" i="1" dirty="0"/>
        </a:p>
      </dgm:t>
    </dgm:pt>
    <dgm:pt modelId="{BD7E6164-7A29-4B2D-9AC3-07D793703C7C}" type="parTrans" cxnId="{28D3E959-04E3-44A0-9894-BE4F0CAEE1E0}">
      <dgm:prSet/>
      <dgm:spPr/>
      <dgm:t>
        <a:bodyPr/>
        <a:lstStyle/>
        <a:p>
          <a:endParaRPr lang="en-US"/>
        </a:p>
      </dgm:t>
    </dgm:pt>
    <dgm:pt modelId="{51DF2816-73E3-4670-BC1C-9CE70E2BC61C}" type="sibTrans" cxnId="{28D3E959-04E3-44A0-9894-BE4F0CAEE1E0}">
      <dgm:prSet/>
      <dgm:spPr/>
      <dgm:t>
        <a:bodyPr/>
        <a:lstStyle/>
        <a:p>
          <a:endParaRPr lang="en-US"/>
        </a:p>
      </dgm:t>
    </dgm:pt>
    <dgm:pt modelId="{4C7DBE75-8573-429B-A60A-320A424DA338}">
      <dgm:prSet phldrT="[Text]"/>
      <dgm:spPr/>
      <dgm:t>
        <a:bodyPr/>
        <a:lstStyle/>
        <a:p>
          <a:r>
            <a:rPr lang="en-US" b="1" dirty="0" smtClean="0"/>
            <a:t>Real-Estate Based Models</a:t>
          </a:r>
          <a:endParaRPr lang="en-US" b="1" dirty="0"/>
        </a:p>
      </dgm:t>
    </dgm:pt>
    <dgm:pt modelId="{F7CAC875-BF20-4873-8CE7-B985CAABE082}" type="parTrans" cxnId="{4BBAF664-D235-4FF1-BF14-7C7372F331E0}">
      <dgm:prSet/>
      <dgm:spPr/>
      <dgm:t>
        <a:bodyPr/>
        <a:lstStyle/>
        <a:p>
          <a:endParaRPr lang="en-US"/>
        </a:p>
      </dgm:t>
    </dgm:pt>
    <dgm:pt modelId="{A65CE543-EE77-4D5D-BE3D-DD57A53E9856}" type="sibTrans" cxnId="{4BBAF664-D235-4FF1-BF14-7C7372F331E0}">
      <dgm:prSet/>
      <dgm:spPr/>
      <dgm:t>
        <a:bodyPr/>
        <a:lstStyle/>
        <a:p>
          <a:endParaRPr lang="en-US"/>
        </a:p>
      </dgm:t>
    </dgm:pt>
    <dgm:pt modelId="{8576120F-D532-4648-9A61-1ECAAF619833}">
      <dgm:prSet phldrT="[Text]"/>
      <dgm:spPr/>
      <dgm:t>
        <a:bodyPr/>
        <a:lstStyle/>
        <a:p>
          <a:pPr marL="228600" indent="0" defTabSz="933450">
            <a:lnSpc>
              <a:spcPct val="90000"/>
            </a:lnSpc>
            <a:spcBef>
              <a:spcPct val="0"/>
            </a:spcBef>
            <a:spcAft>
              <a:spcPct val="15000"/>
            </a:spcAft>
            <a:buNone/>
          </a:pPr>
          <a:endParaRPr lang="en-US" b="1" i="1" dirty="0"/>
        </a:p>
      </dgm:t>
    </dgm:pt>
    <dgm:pt modelId="{F82072B8-2826-4B09-A43C-A0A6B66014F1}" type="parTrans" cxnId="{91387AFA-DB38-488B-BA83-29A52C099507}">
      <dgm:prSet/>
      <dgm:spPr/>
      <dgm:t>
        <a:bodyPr/>
        <a:lstStyle/>
        <a:p>
          <a:endParaRPr lang="en-US"/>
        </a:p>
      </dgm:t>
    </dgm:pt>
    <dgm:pt modelId="{538BCD8D-8155-4EC6-87F4-D4343984189F}" type="sibTrans" cxnId="{91387AFA-DB38-488B-BA83-29A52C099507}">
      <dgm:prSet/>
      <dgm:spPr/>
      <dgm:t>
        <a:bodyPr/>
        <a:lstStyle/>
        <a:p>
          <a:endParaRPr lang="en-US"/>
        </a:p>
      </dgm:t>
    </dgm:pt>
    <dgm:pt modelId="{C21BB5A3-12B1-4914-BA31-B4034D4F2211}">
      <dgm:prSet/>
      <dgm:spPr/>
      <dgm:t>
        <a:bodyPr/>
        <a:lstStyle/>
        <a:p>
          <a:pPr marL="228600" indent="0" defTabSz="933450">
            <a:lnSpc>
              <a:spcPct val="90000"/>
            </a:lnSpc>
            <a:spcBef>
              <a:spcPct val="0"/>
            </a:spcBef>
            <a:spcAft>
              <a:spcPct val="15000"/>
            </a:spcAft>
            <a:buNone/>
          </a:pPr>
          <a:endParaRPr lang="en-US" dirty="0"/>
        </a:p>
      </dgm:t>
    </dgm:pt>
    <dgm:pt modelId="{DFADC5D9-CD22-40C3-B7A1-C09D56717053}" type="parTrans" cxnId="{CBC6D28A-1BA6-4F8A-8C82-57C75ACDF5A3}">
      <dgm:prSet/>
      <dgm:spPr/>
      <dgm:t>
        <a:bodyPr/>
        <a:lstStyle/>
        <a:p>
          <a:endParaRPr lang="en-US"/>
        </a:p>
      </dgm:t>
    </dgm:pt>
    <dgm:pt modelId="{63E50D08-7A07-4F47-8531-F80278BB5AC5}" type="sibTrans" cxnId="{CBC6D28A-1BA6-4F8A-8C82-57C75ACDF5A3}">
      <dgm:prSet/>
      <dgm:spPr/>
      <dgm:t>
        <a:bodyPr/>
        <a:lstStyle/>
        <a:p>
          <a:endParaRPr lang="en-US"/>
        </a:p>
      </dgm:t>
    </dgm:pt>
    <dgm:pt modelId="{EF09994C-CF18-4D5A-99A2-FDC45B54BA5A}">
      <dgm:prSet/>
      <dgm:spPr/>
      <dgm:t>
        <a:bodyPr/>
        <a:lstStyle/>
        <a:p>
          <a:pPr marL="228600" indent="0" defTabSz="933450">
            <a:lnSpc>
              <a:spcPct val="90000"/>
            </a:lnSpc>
            <a:spcBef>
              <a:spcPct val="0"/>
            </a:spcBef>
            <a:spcAft>
              <a:spcPct val="15000"/>
            </a:spcAft>
            <a:buNone/>
          </a:pPr>
          <a:endParaRPr lang="en-US" b="1" i="1" dirty="0"/>
        </a:p>
      </dgm:t>
    </dgm:pt>
    <dgm:pt modelId="{17B36C38-D983-4059-9BF0-D0858AE51CB6}" type="parTrans" cxnId="{DDE08F84-2D5D-4307-9D60-4E3BFCF6AAA4}">
      <dgm:prSet/>
      <dgm:spPr/>
      <dgm:t>
        <a:bodyPr/>
        <a:lstStyle/>
        <a:p>
          <a:endParaRPr lang="en-US"/>
        </a:p>
      </dgm:t>
    </dgm:pt>
    <dgm:pt modelId="{BF0D4BB0-CC3C-412F-8CA6-66BB259E183C}" type="sibTrans" cxnId="{DDE08F84-2D5D-4307-9D60-4E3BFCF6AAA4}">
      <dgm:prSet/>
      <dgm:spPr/>
      <dgm:t>
        <a:bodyPr/>
        <a:lstStyle/>
        <a:p>
          <a:endParaRPr lang="en-US"/>
        </a:p>
      </dgm:t>
    </dgm:pt>
    <dgm:pt modelId="{EB150311-65AA-4757-9741-A496329E1B9C}">
      <dgm:prSet/>
      <dgm:spPr/>
      <dgm:t>
        <a:bodyPr/>
        <a:lstStyle/>
        <a:p>
          <a:r>
            <a:rPr lang="en-US" b="1" i="1" dirty="0" smtClean="0"/>
            <a:t>Interoperable EHRs and HIE</a:t>
          </a:r>
          <a:endParaRPr lang="en-US" dirty="0"/>
        </a:p>
      </dgm:t>
    </dgm:pt>
    <dgm:pt modelId="{85F2FBC5-46ED-4AA4-87A9-9CB65ADF1A5F}" type="sibTrans" cxnId="{9572C825-DC64-4710-BEB4-A1C134403313}">
      <dgm:prSet/>
      <dgm:spPr/>
      <dgm:t>
        <a:bodyPr/>
        <a:lstStyle/>
        <a:p>
          <a:endParaRPr lang="en-US"/>
        </a:p>
      </dgm:t>
    </dgm:pt>
    <dgm:pt modelId="{BEBF6EC8-D211-47B6-9791-ED48E5D51AB9}" type="parTrans" cxnId="{9572C825-DC64-4710-BEB4-A1C134403313}">
      <dgm:prSet/>
      <dgm:spPr/>
      <dgm:t>
        <a:bodyPr/>
        <a:lstStyle/>
        <a:p>
          <a:endParaRPr lang="en-US"/>
        </a:p>
      </dgm:t>
    </dgm:pt>
    <dgm:pt modelId="{0DB41833-7D47-4A1C-8820-36FA3AD9701B}">
      <dgm:prSet phldrT="[Text]"/>
      <dgm:spPr/>
      <dgm:t>
        <a:bodyPr/>
        <a:lstStyle/>
        <a:p>
          <a:pPr marL="228600" indent="0" defTabSz="933450">
            <a:lnSpc>
              <a:spcPct val="90000"/>
            </a:lnSpc>
            <a:spcBef>
              <a:spcPct val="0"/>
            </a:spcBef>
            <a:spcAft>
              <a:spcPct val="15000"/>
            </a:spcAft>
            <a:buNone/>
          </a:pPr>
          <a:endParaRPr lang="en-US" dirty="0"/>
        </a:p>
      </dgm:t>
    </dgm:pt>
    <dgm:pt modelId="{7E52AB24-3BD2-4CDB-AE22-8F92ACFB82EF}" type="parTrans" cxnId="{C7380741-5660-4574-8AA3-16D01C7F4961}">
      <dgm:prSet/>
      <dgm:spPr/>
      <dgm:t>
        <a:bodyPr/>
        <a:lstStyle/>
        <a:p>
          <a:endParaRPr lang="en-US"/>
        </a:p>
      </dgm:t>
    </dgm:pt>
    <dgm:pt modelId="{41C6CE24-3DA5-42E9-B04B-ECE5FBC0AFD4}" type="sibTrans" cxnId="{C7380741-5660-4574-8AA3-16D01C7F4961}">
      <dgm:prSet/>
      <dgm:spPr/>
      <dgm:t>
        <a:bodyPr/>
        <a:lstStyle/>
        <a:p>
          <a:endParaRPr lang="en-US"/>
        </a:p>
      </dgm:t>
    </dgm:pt>
    <dgm:pt modelId="{57BACF6B-8CEB-4759-87CE-4091C4A1C828}">
      <dgm:prSet/>
      <dgm:spPr/>
      <dgm:t>
        <a:bodyPr/>
        <a:lstStyle/>
        <a:p>
          <a:r>
            <a:rPr lang="en-US" b="1" i="1" dirty="0" smtClean="0"/>
            <a:t>Facility management.</a:t>
          </a:r>
          <a:endParaRPr lang="en-US" dirty="0"/>
        </a:p>
      </dgm:t>
    </dgm:pt>
    <dgm:pt modelId="{8AE84D8F-B98D-4851-AFE3-8582CE655366}" type="parTrans" cxnId="{6561FFB7-D1AA-4786-AAD8-368D25E00B39}">
      <dgm:prSet/>
      <dgm:spPr/>
      <dgm:t>
        <a:bodyPr/>
        <a:lstStyle/>
        <a:p>
          <a:endParaRPr lang="en-US"/>
        </a:p>
      </dgm:t>
    </dgm:pt>
    <dgm:pt modelId="{E9C439C1-F864-49B5-A4FC-01299E44C119}" type="sibTrans" cxnId="{6561FFB7-D1AA-4786-AAD8-368D25E00B39}">
      <dgm:prSet/>
      <dgm:spPr/>
      <dgm:t>
        <a:bodyPr/>
        <a:lstStyle/>
        <a:p>
          <a:endParaRPr lang="en-US"/>
        </a:p>
      </dgm:t>
    </dgm:pt>
    <dgm:pt modelId="{68CAC26D-115E-4A46-87D8-D9AA04C57753}">
      <dgm:prSet phldrT="[Text]"/>
      <dgm:spPr/>
      <dgm:t>
        <a:bodyPr/>
        <a:lstStyle/>
        <a:p>
          <a:pPr marL="228600" indent="0" defTabSz="933450">
            <a:lnSpc>
              <a:spcPct val="90000"/>
            </a:lnSpc>
            <a:spcBef>
              <a:spcPct val="0"/>
            </a:spcBef>
            <a:spcAft>
              <a:spcPct val="15000"/>
            </a:spcAft>
            <a:buNone/>
          </a:pPr>
          <a:endParaRPr lang="en-US" dirty="0"/>
        </a:p>
      </dgm:t>
    </dgm:pt>
    <dgm:pt modelId="{BC46E802-F130-41D0-9704-4AEDD58FB4DD}" type="parTrans" cxnId="{2939A414-70AE-45F8-9FEF-BB9A9625937F}">
      <dgm:prSet/>
      <dgm:spPr/>
      <dgm:t>
        <a:bodyPr/>
        <a:lstStyle/>
        <a:p>
          <a:endParaRPr lang="en-US"/>
        </a:p>
      </dgm:t>
    </dgm:pt>
    <dgm:pt modelId="{C04E076C-0125-4319-B3C4-8DA95FE1F4B0}" type="sibTrans" cxnId="{2939A414-70AE-45F8-9FEF-BB9A9625937F}">
      <dgm:prSet/>
      <dgm:spPr/>
      <dgm:t>
        <a:bodyPr/>
        <a:lstStyle/>
        <a:p>
          <a:endParaRPr lang="en-US"/>
        </a:p>
      </dgm:t>
    </dgm:pt>
    <dgm:pt modelId="{5EDFD67C-F08F-40A4-874D-F9F06FBAAD7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a:t>
          </a:r>
          <a:r>
            <a:rPr lang="en-US" b="1" i="1" dirty="0" err="1" smtClean="0"/>
            <a:t>Telehealth</a:t>
          </a:r>
          <a:endParaRPr lang="en-US" dirty="0"/>
        </a:p>
      </dgm:t>
    </dgm:pt>
    <dgm:pt modelId="{1D05DA7B-F947-4904-B5EA-58F129443647}" type="parTrans" cxnId="{EDC5BB96-C96A-4BC7-847D-29F8E7A689EB}">
      <dgm:prSet/>
      <dgm:spPr/>
      <dgm:t>
        <a:bodyPr/>
        <a:lstStyle/>
        <a:p>
          <a:endParaRPr lang="en-US"/>
        </a:p>
      </dgm:t>
    </dgm:pt>
    <dgm:pt modelId="{164D4050-35F9-4D1C-B4A4-C5857D01256E}" type="sibTrans" cxnId="{EDC5BB96-C96A-4BC7-847D-29F8E7A689EB}">
      <dgm:prSet/>
      <dgm:spPr/>
      <dgm:t>
        <a:bodyPr/>
        <a:lstStyle/>
        <a:p>
          <a:endParaRPr lang="en-US"/>
        </a:p>
      </dgm:t>
    </dgm:pt>
    <dgm:pt modelId="{4CABC4F9-6ED3-4AD9-AECE-ECA3F64A4EF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Care coordination tools</a:t>
          </a:r>
          <a:endParaRPr lang="en-US" dirty="0"/>
        </a:p>
      </dgm:t>
    </dgm:pt>
    <dgm:pt modelId="{953B3200-F4C9-4FDF-9A70-B9A64A6000D8}" type="parTrans" cxnId="{45731FF1-6831-4552-B75A-3B6CA8516861}">
      <dgm:prSet/>
      <dgm:spPr/>
      <dgm:t>
        <a:bodyPr/>
        <a:lstStyle/>
        <a:p>
          <a:endParaRPr lang="en-US"/>
        </a:p>
      </dgm:t>
    </dgm:pt>
    <dgm:pt modelId="{11BFB01A-178B-492E-A10F-DE314EBDB54E}" type="sibTrans" cxnId="{45731FF1-6831-4552-B75A-3B6CA8516861}">
      <dgm:prSet/>
      <dgm:spPr/>
      <dgm:t>
        <a:bodyPr/>
        <a:lstStyle/>
        <a:p>
          <a:endParaRPr lang="en-US"/>
        </a:p>
      </dgm:t>
    </dgm:pt>
    <dgm:pt modelId="{9EA08503-6F06-4886-AB58-C62E6B1D0ED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a:t>
          </a:r>
          <a:r>
            <a:rPr lang="en-US" b="1" i="1" dirty="0" err="1" smtClean="0"/>
            <a:t>Telehealth</a:t>
          </a:r>
          <a:endParaRPr lang="en-US" b="1" i="1" dirty="0"/>
        </a:p>
      </dgm:t>
    </dgm:pt>
    <dgm:pt modelId="{773AB0D7-FEC0-4894-9A10-B29367693FDA}" type="parTrans" cxnId="{80D3188B-2F2B-43CE-A3AD-9AF32AC56AAD}">
      <dgm:prSet/>
      <dgm:spPr/>
      <dgm:t>
        <a:bodyPr/>
        <a:lstStyle/>
        <a:p>
          <a:endParaRPr lang="en-US"/>
        </a:p>
      </dgm:t>
    </dgm:pt>
    <dgm:pt modelId="{8C830B8D-5577-4994-A0EC-0EAF86269881}" type="sibTrans" cxnId="{80D3188B-2F2B-43CE-A3AD-9AF32AC56AAD}">
      <dgm:prSet/>
      <dgm:spPr/>
      <dgm:t>
        <a:bodyPr/>
        <a:lstStyle/>
        <a:p>
          <a:endParaRPr lang="en-US"/>
        </a:p>
      </dgm:t>
    </dgm:pt>
    <dgm:pt modelId="{56778AE5-D855-47C1-A4D0-D849100C134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Care coordination tools</a:t>
          </a:r>
          <a:endParaRPr lang="en-US" b="1" i="1" dirty="0"/>
        </a:p>
      </dgm:t>
    </dgm:pt>
    <dgm:pt modelId="{337F0CD6-F70A-4D59-AFB2-357EE273196C}" type="parTrans" cxnId="{A0B30F79-5CF5-45AE-9889-FE6C295620E4}">
      <dgm:prSet/>
      <dgm:spPr/>
      <dgm:t>
        <a:bodyPr/>
        <a:lstStyle/>
        <a:p>
          <a:endParaRPr lang="en-US"/>
        </a:p>
      </dgm:t>
    </dgm:pt>
    <dgm:pt modelId="{015652BF-07F3-4B28-9D45-2EF30AD208F6}" type="sibTrans" cxnId="{A0B30F79-5CF5-45AE-9889-FE6C295620E4}">
      <dgm:prSet/>
      <dgm:spPr/>
      <dgm:t>
        <a:bodyPr/>
        <a:lstStyle/>
        <a:p>
          <a:endParaRPr lang="en-US"/>
        </a:p>
      </dgm:t>
    </dgm:pt>
    <dgm:pt modelId="{0660E96E-DF3D-4302-84EE-E44125462D7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Remote monitoring and assistive devices</a:t>
          </a:r>
          <a:endParaRPr lang="en-US" b="1" i="1" dirty="0"/>
        </a:p>
      </dgm:t>
    </dgm:pt>
    <dgm:pt modelId="{A7E54828-D9D7-4E8A-A237-09643DC4A66A}" type="parTrans" cxnId="{82DBE2CF-D1C6-4B1A-80AE-787DC99C9403}">
      <dgm:prSet/>
      <dgm:spPr/>
      <dgm:t>
        <a:bodyPr/>
        <a:lstStyle/>
        <a:p>
          <a:endParaRPr lang="en-US"/>
        </a:p>
      </dgm:t>
    </dgm:pt>
    <dgm:pt modelId="{1C0DF423-72A0-4CB5-B96B-60301C368BE8}" type="sibTrans" cxnId="{82DBE2CF-D1C6-4B1A-80AE-787DC99C9403}">
      <dgm:prSet/>
      <dgm:spPr/>
      <dgm:t>
        <a:bodyPr/>
        <a:lstStyle/>
        <a:p>
          <a:endParaRPr lang="en-US"/>
        </a:p>
      </dgm:t>
    </dgm:pt>
    <dgm:pt modelId="{7CD31C5D-7B82-4F3F-831E-3AA4F7F8521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dirty="0" smtClean="0"/>
            <a:t> Wellness &amp; quality of life</a:t>
          </a:r>
          <a:endParaRPr lang="en-US" b="1" i="1" dirty="0"/>
        </a:p>
      </dgm:t>
    </dgm:pt>
    <dgm:pt modelId="{60733BD1-05D7-48C7-AD5A-F772597A4B79}" type="parTrans" cxnId="{39098BEB-BD87-484A-8A76-3D882F2DC40C}">
      <dgm:prSet/>
      <dgm:spPr/>
      <dgm:t>
        <a:bodyPr/>
        <a:lstStyle/>
        <a:p>
          <a:endParaRPr lang="en-US"/>
        </a:p>
      </dgm:t>
    </dgm:pt>
    <dgm:pt modelId="{FBD4C3CF-022C-40E7-B48B-8171F38F6BD2}" type="sibTrans" cxnId="{39098BEB-BD87-484A-8A76-3D882F2DC40C}">
      <dgm:prSet/>
      <dgm:spPr/>
      <dgm:t>
        <a:bodyPr/>
        <a:lstStyle/>
        <a:p>
          <a:endParaRPr lang="en-US"/>
        </a:p>
      </dgm:t>
    </dgm:pt>
    <dgm:pt modelId="{034FAEE5-9EC2-42B7-B9E2-D0722E9A8FCA}">
      <dgm:prSet/>
      <dgm:spPr/>
      <dgm:t>
        <a:bodyPr/>
        <a:lstStyle/>
        <a:p>
          <a:r>
            <a:rPr lang="en-US" b="1" i="1" dirty="0" err="1" smtClean="0"/>
            <a:t>Telehealth</a:t>
          </a:r>
          <a:endParaRPr lang="en-US" b="1" i="1" dirty="0"/>
        </a:p>
      </dgm:t>
    </dgm:pt>
    <dgm:pt modelId="{2AAAF148-D53E-4B23-AD20-4BF9CEF7D93D}" type="parTrans" cxnId="{18BD6090-14FD-4B19-9290-A121A2012696}">
      <dgm:prSet/>
      <dgm:spPr/>
      <dgm:t>
        <a:bodyPr/>
        <a:lstStyle/>
        <a:p>
          <a:endParaRPr lang="en-US"/>
        </a:p>
      </dgm:t>
    </dgm:pt>
    <dgm:pt modelId="{F88F04CF-4369-45E1-9B3E-BC817ADF6B6D}" type="sibTrans" cxnId="{18BD6090-14FD-4B19-9290-A121A2012696}">
      <dgm:prSet/>
      <dgm:spPr/>
      <dgm:t>
        <a:bodyPr/>
        <a:lstStyle/>
        <a:p>
          <a:endParaRPr lang="en-US"/>
        </a:p>
      </dgm:t>
    </dgm:pt>
    <dgm:pt modelId="{BCBBDC30-BA9F-4868-A244-BD04470A3258}">
      <dgm:prSet/>
      <dgm:spPr/>
      <dgm:t>
        <a:bodyPr/>
        <a:lstStyle/>
        <a:p>
          <a:r>
            <a:rPr lang="en-US" b="1" i="1" dirty="0" smtClean="0"/>
            <a:t>Care coordination tools</a:t>
          </a:r>
          <a:endParaRPr lang="en-US" b="1" i="1" dirty="0"/>
        </a:p>
      </dgm:t>
    </dgm:pt>
    <dgm:pt modelId="{ACBF65E4-1E22-4195-8EAB-3BB02574B7DC}" type="parTrans" cxnId="{532432F1-BC89-4508-9E68-A7037655A6F4}">
      <dgm:prSet/>
      <dgm:spPr/>
      <dgm:t>
        <a:bodyPr/>
        <a:lstStyle/>
        <a:p>
          <a:endParaRPr lang="en-US"/>
        </a:p>
      </dgm:t>
    </dgm:pt>
    <dgm:pt modelId="{4E1D03E9-CF3E-43B6-BA31-E48C0900637A}" type="sibTrans" cxnId="{532432F1-BC89-4508-9E68-A7037655A6F4}">
      <dgm:prSet/>
      <dgm:spPr/>
      <dgm:t>
        <a:bodyPr/>
        <a:lstStyle/>
        <a:p>
          <a:endParaRPr lang="en-US"/>
        </a:p>
      </dgm:t>
    </dgm:pt>
    <dgm:pt modelId="{3805B83E-8915-4D15-9E13-FCFF9EA9026B}">
      <dgm:prSet/>
      <dgm:spPr/>
      <dgm:t>
        <a:bodyPr/>
        <a:lstStyle/>
        <a:p>
          <a:r>
            <a:rPr lang="en-US" b="1" i="1" dirty="0" smtClean="0"/>
            <a:t>Remote monitoring and assistive devices</a:t>
          </a:r>
          <a:endParaRPr lang="en-US" b="1" i="1" dirty="0"/>
        </a:p>
      </dgm:t>
    </dgm:pt>
    <dgm:pt modelId="{D8C5E21A-4C77-48AE-9A5A-1B4DA884FE2B}" type="parTrans" cxnId="{DE6D785C-7AFD-4002-9750-3B45001FAA8C}">
      <dgm:prSet/>
      <dgm:spPr/>
      <dgm:t>
        <a:bodyPr/>
        <a:lstStyle/>
        <a:p>
          <a:endParaRPr lang="en-US"/>
        </a:p>
      </dgm:t>
    </dgm:pt>
    <dgm:pt modelId="{016400C8-2528-4916-B59C-EE213281B94D}" type="sibTrans" cxnId="{DE6D785C-7AFD-4002-9750-3B45001FAA8C}">
      <dgm:prSet/>
      <dgm:spPr/>
      <dgm:t>
        <a:bodyPr/>
        <a:lstStyle/>
        <a:p>
          <a:endParaRPr lang="en-US"/>
        </a:p>
      </dgm:t>
    </dgm:pt>
    <dgm:pt modelId="{73D25F47-479C-4A79-A605-D46057784BB4}">
      <dgm:prSet/>
      <dgm:spPr/>
      <dgm:t>
        <a:bodyPr/>
        <a:lstStyle/>
        <a:p>
          <a:r>
            <a:rPr lang="en-US" b="1" i="1" dirty="0" smtClean="0"/>
            <a:t>Wellness &amp; quality of life</a:t>
          </a:r>
          <a:endParaRPr lang="en-US" b="1" i="1" dirty="0"/>
        </a:p>
      </dgm:t>
    </dgm:pt>
    <dgm:pt modelId="{5882D6A6-893F-4EA5-B059-FCDE62445330}" type="parTrans" cxnId="{FD986122-23F2-44A5-B544-89106470DA57}">
      <dgm:prSet/>
      <dgm:spPr/>
      <dgm:t>
        <a:bodyPr/>
        <a:lstStyle/>
        <a:p>
          <a:endParaRPr lang="en-US"/>
        </a:p>
      </dgm:t>
    </dgm:pt>
    <dgm:pt modelId="{2736C019-F523-47EB-9D6A-FC5E975F834E}" type="sibTrans" cxnId="{FD986122-23F2-44A5-B544-89106470DA57}">
      <dgm:prSet/>
      <dgm:spPr/>
      <dgm:t>
        <a:bodyPr/>
        <a:lstStyle/>
        <a:p>
          <a:endParaRPr lang="en-US"/>
        </a:p>
      </dgm:t>
    </dgm:pt>
    <dgm:pt modelId="{9A0C6CFB-9377-4151-8F8C-369002216997}" type="pres">
      <dgm:prSet presAssocID="{05C4F76A-D231-4988-B5BF-45E8D43BA619}" presName="Name0" presStyleCnt="0">
        <dgm:presLayoutVars>
          <dgm:dir/>
          <dgm:animLvl val="lvl"/>
          <dgm:resizeHandles val="exact"/>
        </dgm:presLayoutVars>
      </dgm:prSet>
      <dgm:spPr/>
      <dgm:t>
        <a:bodyPr/>
        <a:lstStyle/>
        <a:p>
          <a:endParaRPr lang="en-US"/>
        </a:p>
      </dgm:t>
    </dgm:pt>
    <dgm:pt modelId="{C08D6AFA-8E89-4B42-9CEB-76649FF02D57}" type="pres">
      <dgm:prSet presAssocID="{CEC99C99-9FA9-4544-AA9F-316872399BE1}" presName="composite" presStyleCnt="0"/>
      <dgm:spPr/>
    </dgm:pt>
    <dgm:pt modelId="{CA74CD10-57DD-4333-BECE-47022D4E65CB}" type="pres">
      <dgm:prSet presAssocID="{CEC99C99-9FA9-4544-AA9F-316872399BE1}" presName="parTx" presStyleLbl="alignNode1" presStyleIdx="0" presStyleCnt="3">
        <dgm:presLayoutVars>
          <dgm:chMax val="0"/>
          <dgm:chPref val="0"/>
          <dgm:bulletEnabled val="1"/>
        </dgm:presLayoutVars>
      </dgm:prSet>
      <dgm:spPr/>
      <dgm:t>
        <a:bodyPr/>
        <a:lstStyle/>
        <a:p>
          <a:endParaRPr lang="en-US"/>
        </a:p>
      </dgm:t>
    </dgm:pt>
    <dgm:pt modelId="{FA40DC0A-F6DC-424C-87B4-5602F7998DB3}" type="pres">
      <dgm:prSet presAssocID="{CEC99C99-9FA9-4544-AA9F-316872399BE1}" presName="desTx" presStyleLbl="alignAccFollowNode1" presStyleIdx="0" presStyleCnt="3">
        <dgm:presLayoutVars>
          <dgm:bulletEnabled val="1"/>
        </dgm:presLayoutVars>
      </dgm:prSet>
      <dgm:spPr/>
      <dgm:t>
        <a:bodyPr/>
        <a:lstStyle/>
        <a:p>
          <a:endParaRPr lang="en-US"/>
        </a:p>
      </dgm:t>
    </dgm:pt>
    <dgm:pt modelId="{D225EF08-8DA1-472E-AC85-FA568486A2EA}" type="pres">
      <dgm:prSet presAssocID="{F2991AEB-FEB2-4D02-A2BE-BA0DD76B5670}" presName="space" presStyleCnt="0"/>
      <dgm:spPr/>
    </dgm:pt>
    <dgm:pt modelId="{52667D92-F4E5-40E1-ACD3-95609ED54337}" type="pres">
      <dgm:prSet presAssocID="{3EE10D9B-AE31-4556-B36E-823E49F56D94}" presName="composite" presStyleCnt="0"/>
      <dgm:spPr/>
    </dgm:pt>
    <dgm:pt modelId="{76D5CFDA-EB29-4377-8647-CD97FBF396F7}" type="pres">
      <dgm:prSet presAssocID="{3EE10D9B-AE31-4556-B36E-823E49F56D94}" presName="parTx" presStyleLbl="alignNode1" presStyleIdx="1" presStyleCnt="3">
        <dgm:presLayoutVars>
          <dgm:chMax val="0"/>
          <dgm:chPref val="0"/>
          <dgm:bulletEnabled val="1"/>
        </dgm:presLayoutVars>
      </dgm:prSet>
      <dgm:spPr/>
      <dgm:t>
        <a:bodyPr/>
        <a:lstStyle/>
        <a:p>
          <a:endParaRPr lang="en-US"/>
        </a:p>
      </dgm:t>
    </dgm:pt>
    <dgm:pt modelId="{E7153C44-367A-464D-8F72-0F840D528ADB}" type="pres">
      <dgm:prSet presAssocID="{3EE10D9B-AE31-4556-B36E-823E49F56D94}" presName="desTx" presStyleLbl="alignAccFollowNode1" presStyleIdx="1" presStyleCnt="3">
        <dgm:presLayoutVars>
          <dgm:bulletEnabled val="1"/>
        </dgm:presLayoutVars>
      </dgm:prSet>
      <dgm:spPr/>
      <dgm:t>
        <a:bodyPr/>
        <a:lstStyle/>
        <a:p>
          <a:endParaRPr lang="en-US"/>
        </a:p>
      </dgm:t>
    </dgm:pt>
    <dgm:pt modelId="{7CA989D7-8CE5-4245-A93E-D29A0EE9AFEC}" type="pres">
      <dgm:prSet presAssocID="{9C20BB98-2DD9-42ED-A542-2700B1917ABA}" presName="space" presStyleCnt="0"/>
      <dgm:spPr/>
    </dgm:pt>
    <dgm:pt modelId="{F869FE6F-C600-4A3C-8A32-4B1004FAA879}" type="pres">
      <dgm:prSet presAssocID="{4C7DBE75-8573-429B-A60A-320A424DA338}" presName="composite" presStyleCnt="0"/>
      <dgm:spPr/>
    </dgm:pt>
    <dgm:pt modelId="{93CDFD74-4F66-4A32-9494-CDCC1FBF7DF0}" type="pres">
      <dgm:prSet presAssocID="{4C7DBE75-8573-429B-A60A-320A424DA338}" presName="parTx" presStyleLbl="alignNode1" presStyleIdx="2" presStyleCnt="3">
        <dgm:presLayoutVars>
          <dgm:chMax val="0"/>
          <dgm:chPref val="0"/>
          <dgm:bulletEnabled val="1"/>
        </dgm:presLayoutVars>
      </dgm:prSet>
      <dgm:spPr/>
      <dgm:t>
        <a:bodyPr/>
        <a:lstStyle/>
        <a:p>
          <a:endParaRPr lang="en-US"/>
        </a:p>
      </dgm:t>
    </dgm:pt>
    <dgm:pt modelId="{7D5FEF0D-D855-49F2-80D3-E6615B160655}" type="pres">
      <dgm:prSet presAssocID="{4C7DBE75-8573-429B-A60A-320A424DA338}" presName="desTx" presStyleLbl="alignAccFollowNode1" presStyleIdx="2" presStyleCnt="3">
        <dgm:presLayoutVars>
          <dgm:bulletEnabled val="1"/>
        </dgm:presLayoutVars>
      </dgm:prSet>
      <dgm:spPr/>
      <dgm:t>
        <a:bodyPr/>
        <a:lstStyle/>
        <a:p>
          <a:endParaRPr lang="en-US"/>
        </a:p>
      </dgm:t>
    </dgm:pt>
  </dgm:ptLst>
  <dgm:cxnLst>
    <dgm:cxn modelId="{532432F1-BC89-4508-9E68-A7037655A6F4}" srcId="{4C7DBE75-8573-429B-A60A-320A424DA338}" destId="{BCBBDC30-BA9F-4868-A244-BD04470A3258}" srcOrd="3" destOrd="0" parTransId="{ACBF65E4-1E22-4195-8EAB-3BB02574B7DC}" sibTransId="{4E1D03E9-CF3E-43B6-BA31-E48C0900637A}"/>
    <dgm:cxn modelId="{D3458E36-FFF5-49B1-9B02-DD2A8CD25A3A}" srcId="{05C4F76A-D231-4988-B5BF-45E8D43BA619}" destId="{CEC99C99-9FA9-4544-AA9F-316872399BE1}" srcOrd="0" destOrd="0" parTransId="{D5101C88-3B75-4D66-91E9-F0273BE9D065}" sibTransId="{F2991AEB-FEB2-4D02-A2BE-BA0DD76B5670}"/>
    <dgm:cxn modelId="{A0B30F79-5CF5-45AE-9889-FE6C295620E4}" srcId="{3EE10D9B-AE31-4556-B36E-823E49F56D94}" destId="{56778AE5-D855-47C1-A4D0-D849100C1346}" srcOrd="3" destOrd="0" parTransId="{337F0CD6-F70A-4D59-AFB2-357EE273196C}" sibTransId="{015652BF-07F3-4B28-9D45-2EF30AD208F6}"/>
    <dgm:cxn modelId="{94199D90-CAFA-464D-9B6E-0C05AD47E1E7}" type="presOf" srcId="{EF09994C-CF18-4D5A-99A2-FDC45B54BA5A}" destId="{E7153C44-367A-464D-8F72-0F840D528ADB}" srcOrd="0" destOrd="6" presId="urn:microsoft.com/office/officeart/2005/8/layout/hList1"/>
    <dgm:cxn modelId="{C7380741-5660-4574-8AA3-16D01C7F4961}" srcId="{3EE10D9B-AE31-4556-B36E-823E49F56D94}" destId="{0DB41833-7D47-4A1C-8820-36FA3AD9701B}" srcOrd="0" destOrd="0" parTransId="{7E52AB24-3BD2-4CDB-AE22-8F92ACFB82EF}" sibTransId="{41C6CE24-3DA5-42E9-B04B-ECE5FBC0AFD4}"/>
    <dgm:cxn modelId="{BA886132-054F-4D74-85A7-F5EDF90E6B5A}" type="presOf" srcId="{4CABC4F9-6ED3-4AD9-AECE-ECA3F64A4EF1}" destId="{FA40DC0A-F6DC-424C-87B4-5602F7998DB3}" srcOrd="0" destOrd="3" presId="urn:microsoft.com/office/officeart/2005/8/layout/hList1"/>
    <dgm:cxn modelId="{52A1BA7A-17E6-4986-8DF8-EA412BB395C5}" type="presOf" srcId="{68CAC26D-115E-4A46-87D8-D9AA04C57753}" destId="{FA40DC0A-F6DC-424C-87B4-5602F7998DB3}" srcOrd="0" destOrd="0" presId="urn:microsoft.com/office/officeart/2005/8/layout/hList1"/>
    <dgm:cxn modelId="{9572C825-DC64-4710-BEB4-A1C134403313}" srcId="{4C7DBE75-8573-429B-A60A-320A424DA338}" destId="{EB150311-65AA-4757-9741-A496329E1B9C}" srcOrd="1" destOrd="0" parTransId="{BEBF6EC8-D211-47B6-9791-ED48E5D51AB9}" sibTransId="{85F2FBC5-46ED-4AA4-87A9-9CB65ADF1A5F}"/>
    <dgm:cxn modelId="{91387AFA-DB38-488B-BA83-29A52C099507}" srcId="{4C7DBE75-8573-429B-A60A-320A424DA338}" destId="{8576120F-D532-4648-9A61-1ECAAF619833}" srcOrd="0" destOrd="0" parTransId="{F82072B8-2826-4B09-A43C-A0A6B66014F1}" sibTransId="{538BCD8D-8155-4EC6-87F4-D4343984189F}"/>
    <dgm:cxn modelId="{82DBE2CF-D1C6-4B1A-80AE-787DC99C9403}" srcId="{3EE10D9B-AE31-4556-B36E-823E49F56D94}" destId="{0660E96E-DF3D-4302-84EE-E44125462D7D}" srcOrd="4" destOrd="0" parTransId="{A7E54828-D9D7-4E8A-A237-09643DC4A66A}" sibTransId="{1C0DF423-72A0-4CB5-B96B-60301C368BE8}"/>
    <dgm:cxn modelId="{5866BAAB-C0F2-467C-8226-15C505074338}" type="presOf" srcId="{BCBBDC30-BA9F-4868-A244-BD04470A3258}" destId="{7D5FEF0D-D855-49F2-80D3-E6615B160655}" srcOrd="0" destOrd="3" presId="urn:microsoft.com/office/officeart/2005/8/layout/hList1"/>
    <dgm:cxn modelId="{28318B5F-EFF7-47FF-87E6-F108C9A4344C}" type="presOf" srcId="{CEC99C99-9FA9-4544-AA9F-316872399BE1}" destId="{CA74CD10-57DD-4333-BECE-47022D4E65CB}" srcOrd="0" destOrd="0" presId="urn:microsoft.com/office/officeart/2005/8/layout/hList1"/>
    <dgm:cxn modelId="{4625D526-0948-49E7-85AA-36F11CAFF723}" type="presOf" srcId="{0660E96E-DF3D-4302-84EE-E44125462D7D}" destId="{E7153C44-367A-464D-8F72-0F840D528ADB}" srcOrd="0" destOrd="4" presId="urn:microsoft.com/office/officeart/2005/8/layout/hList1"/>
    <dgm:cxn modelId="{EDC5BB96-C96A-4BC7-847D-29F8E7A689EB}" srcId="{CEC99C99-9FA9-4544-AA9F-316872399BE1}" destId="{5EDFD67C-F08F-40A4-874D-F9F06FBAAD70}" srcOrd="2" destOrd="0" parTransId="{1D05DA7B-F947-4904-B5EA-58F129443647}" sibTransId="{164D4050-35F9-4D1C-B4A4-C5857D01256E}"/>
    <dgm:cxn modelId="{CBC6D28A-1BA6-4F8A-8C82-57C75ACDF5A3}" srcId="{3EE10D9B-AE31-4556-B36E-823E49F56D94}" destId="{C21BB5A3-12B1-4914-BA31-B4034D4F2211}" srcOrd="7" destOrd="0" parTransId="{DFADC5D9-CD22-40C3-B7A1-C09D56717053}" sibTransId="{63E50D08-7A07-4F47-8531-F80278BB5AC5}"/>
    <dgm:cxn modelId="{49022D60-15EA-4549-A40A-46A24D5A207F}" type="presOf" srcId="{3EE10D9B-AE31-4556-B36E-823E49F56D94}" destId="{76D5CFDA-EB29-4377-8647-CD97FBF396F7}" srcOrd="0" destOrd="0" presId="urn:microsoft.com/office/officeart/2005/8/layout/hList1"/>
    <dgm:cxn modelId="{FD986122-23F2-44A5-B544-89106470DA57}" srcId="{4C7DBE75-8573-429B-A60A-320A424DA338}" destId="{73D25F47-479C-4A79-A605-D46057784BB4}" srcOrd="5" destOrd="0" parTransId="{5882D6A6-893F-4EA5-B059-FCDE62445330}" sibTransId="{2736C019-F523-47EB-9D6A-FC5E975F834E}"/>
    <dgm:cxn modelId="{73CCF373-9DCA-4291-BE69-39ADEDD88A95}" type="presOf" srcId="{C21BB5A3-12B1-4914-BA31-B4034D4F2211}" destId="{E7153C44-367A-464D-8F72-0F840D528ADB}" srcOrd="0" destOrd="7" presId="urn:microsoft.com/office/officeart/2005/8/layout/hList1"/>
    <dgm:cxn modelId="{BC169E53-ACEE-469B-9EAD-78DBDDC2BE14}" type="presOf" srcId="{8576120F-D532-4648-9A61-1ECAAF619833}" destId="{7D5FEF0D-D855-49F2-80D3-E6615B160655}" srcOrd="0" destOrd="0" presId="urn:microsoft.com/office/officeart/2005/8/layout/hList1"/>
    <dgm:cxn modelId="{10BC3A57-F66C-4C50-A571-FCE5A4539DF3}" type="presOf" srcId="{EB150311-65AA-4757-9741-A496329E1B9C}" destId="{7D5FEF0D-D855-49F2-80D3-E6615B160655}" srcOrd="0" destOrd="1" presId="urn:microsoft.com/office/officeart/2005/8/layout/hList1"/>
    <dgm:cxn modelId="{DB8DC671-8F12-46AA-A437-7A29AB0C8220}" type="presOf" srcId="{30D483BC-0C2D-4247-9214-DAB165E9F62B}" destId="{FA40DC0A-F6DC-424C-87B4-5602F7998DB3}" srcOrd="0" destOrd="1" presId="urn:microsoft.com/office/officeart/2005/8/layout/hList1"/>
    <dgm:cxn modelId="{45731FF1-6831-4552-B75A-3B6CA8516861}" srcId="{CEC99C99-9FA9-4544-AA9F-316872399BE1}" destId="{4CABC4F9-6ED3-4AD9-AECE-ECA3F64A4EF1}" srcOrd="3" destOrd="0" parTransId="{953B3200-F4C9-4FDF-9A70-B9A64A6000D8}" sibTransId="{11BFB01A-178B-492E-A10F-DE314EBDB54E}"/>
    <dgm:cxn modelId="{72574EA7-A0D3-4637-8C22-E7BA39BEF3B1}" type="presOf" srcId="{9C66AD27-2D5F-45E9-8D20-D2773786B1B4}" destId="{E7153C44-367A-464D-8F72-0F840D528ADB}" srcOrd="0" destOrd="1" presId="urn:microsoft.com/office/officeart/2005/8/layout/hList1"/>
    <dgm:cxn modelId="{E7FF59D7-62C9-4A21-9857-6D9D56625485}" type="presOf" srcId="{3805B83E-8915-4D15-9E13-FCFF9EA9026B}" destId="{7D5FEF0D-D855-49F2-80D3-E6615B160655}" srcOrd="0" destOrd="4" presId="urn:microsoft.com/office/officeart/2005/8/layout/hList1"/>
    <dgm:cxn modelId="{5EF5359B-4FEA-474A-AA5D-A9D504D5D20B}" type="presOf" srcId="{5EDFD67C-F08F-40A4-874D-F9F06FBAAD70}" destId="{FA40DC0A-F6DC-424C-87B4-5602F7998DB3}" srcOrd="0" destOrd="2" presId="urn:microsoft.com/office/officeart/2005/8/layout/hList1"/>
    <dgm:cxn modelId="{39098BEB-BD87-484A-8A76-3D882F2DC40C}" srcId="{3EE10D9B-AE31-4556-B36E-823E49F56D94}" destId="{7CD31C5D-7B82-4F3F-831E-3AA4F7F85211}" srcOrd="5" destOrd="0" parTransId="{60733BD1-05D7-48C7-AD5A-F772597A4B79}" sibTransId="{FBD4C3CF-022C-40E7-B48B-8171F38F6BD2}"/>
    <dgm:cxn modelId="{71825B6C-60DB-419B-A6DE-6BB71B98C8C7}" type="presOf" srcId="{7CD31C5D-7B82-4F3F-831E-3AA4F7F85211}" destId="{E7153C44-367A-464D-8F72-0F840D528ADB}" srcOrd="0" destOrd="5" presId="urn:microsoft.com/office/officeart/2005/8/layout/hList1"/>
    <dgm:cxn modelId="{8EF389E5-1308-472D-B8A0-FE89E69D14C5}" type="presOf" srcId="{4C7DBE75-8573-429B-A60A-320A424DA338}" destId="{93CDFD74-4F66-4A32-9494-CDCC1FBF7DF0}" srcOrd="0" destOrd="0" presId="urn:microsoft.com/office/officeart/2005/8/layout/hList1"/>
    <dgm:cxn modelId="{A9EB160B-684F-4B1A-ADB6-2F52FD5EBF22}" type="presOf" srcId="{57BACF6B-8CEB-4759-87CE-4091C4A1C828}" destId="{7D5FEF0D-D855-49F2-80D3-E6615B160655}" srcOrd="0" destOrd="6" presId="urn:microsoft.com/office/officeart/2005/8/layout/hList1"/>
    <dgm:cxn modelId="{DDE08F84-2D5D-4307-9D60-4E3BFCF6AAA4}" srcId="{3EE10D9B-AE31-4556-B36E-823E49F56D94}" destId="{EF09994C-CF18-4D5A-99A2-FDC45B54BA5A}" srcOrd="6" destOrd="0" parTransId="{17B36C38-D983-4059-9BF0-D0858AE51CB6}" sibTransId="{BF0D4BB0-CC3C-412F-8CA6-66BB259E183C}"/>
    <dgm:cxn modelId="{5ADB9ED6-AB29-4937-BCDF-6FACD8725C48}" type="presOf" srcId="{05C4F76A-D231-4988-B5BF-45E8D43BA619}" destId="{9A0C6CFB-9377-4151-8F8C-369002216997}" srcOrd="0" destOrd="0" presId="urn:microsoft.com/office/officeart/2005/8/layout/hList1"/>
    <dgm:cxn modelId="{A25963AD-6846-4EF5-9272-661246E3FB79}" type="presOf" srcId="{56778AE5-D855-47C1-A4D0-D849100C1346}" destId="{E7153C44-367A-464D-8F72-0F840D528ADB}" srcOrd="0" destOrd="3" presId="urn:microsoft.com/office/officeart/2005/8/layout/hList1"/>
    <dgm:cxn modelId="{2939A414-70AE-45F8-9FEF-BB9A9625937F}" srcId="{CEC99C99-9FA9-4544-AA9F-316872399BE1}" destId="{68CAC26D-115E-4A46-87D8-D9AA04C57753}" srcOrd="0" destOrd="0" parTransId="{BC46E802-F130-41D0-9704-4AEDD58FB4DD}" sibTransId="{C04E076C-0125-4319-B3C4-8DA95FE1F4B0}"/>
    <dgm:cxn modelId="{4BBAF664-D235-4FF1-BF14-7C7372F331E0}" srcId="{05C4F76A-D231-4988-B5BF-45E8D43BA619}" destId="{4C7DBE75-8573-429B-A60A-320A424DA338}" srcOrd="2" destOrd="0" parTransId="{F7CAC875-BF20-4873-8CE7-B985CAABE082}" sibTransId="{A65CE543-EE77-4D5D-BE3D-DD57A53E9856}"/>
    <dgm:cxn modelId="{7C8AE914-4087-4323-A102-F8518A06E8B4}" type="presOf" srcId="{9EA08503-6F06-4886-AB58-C62E6B1D0ED8}" destId="{E7153C44-367A-464D-8F72-0F840D528ADB}" srcOrd="0" destOrd="2" presId="urn:microsoft.com/office/officeart/2005/8/layout/hList1"/>
    <dgm:cxn modelId="{4C78FDE6-2D30-4206-AD90-67B4A6C958E2}" type="presOf" srcId="{034FAEE5-9EC2-42B7-B9E2-D0722E9A8FCA}" destId="{7D5FEF0D-D855-49F2-80D3-E6615B160655}" srcOrd="0" destOrd="2" presId="urn:microsoft.com/office/officeart/2005/8/layout/hList1"/>
    <dgm:cxn modelId="{6561FFB7-D1AA-4786-AAD8-368D25E00B39}" srcId="{4C7DBE75-8573-429B-A60A-320A424DA338}" destId="{57BACF6B-8CEB-4759-87CE-4091C4A1C828}" srcOrd="6" destOrd="0" parTransId="{8AE84D8F-B98D-4851-AFE3-8582CE655366}" sibTransId="{E9C439C1-F864-49B5-A4FC-01299E44C119}"/>
    <dgm:cxn modelId="{C41AA451-C726-4B00-8368-70C0959E772E}" type="presOf" srcId="{0DB41833-7D47-4A1C-8820-36FA3AD9701B}" destId="{E7153C44-367A-464D-8F72-0F840D528ADB}" srcOrd="0" destOrd="0" presId="urn:microsoft.com/office/officeart/2005/8/layout/hList1"/>
    <dgm:cxn modelId="{3208BD4B-3897-401C-BC1F-A5B6070EC57C}" srcId="{05C4F76A-D231-4988-B5BF-45E8D43BA619}" destId="{3EE10D9B-AE31-4556-B36E-823E49F56D94}" srcOrd="1" destOrd="0" parTransId="{F83A4ED1-EE46-4A11-B2EB-D03251D1B199}" sibTransId="{9C20BB98-2DD9-42ED-A542-2700B1917ABA}"/>
    <dgm:cxn modelId="{9856F951-C3CA-4BC6-A0AF-D7FF04D3C916}" srcId="{CEC99C99-9FA9-4544-AA9F-316872399BE1}" destId="{30D483BC-0C2D-4247-9214-DAB165E9F62B}" srcOrd="1" destOrd="0" parTransId="{BF4E628D-A495-4D35-972F-8FE4292CC504}" sibTransId="{3E12A819-C5AA-4FDC-B538-A14226A4A522}"/>
    <dgm:cxn modelId="{18BD6090-14FD-4B19-9290-A121A2012696}" srcId="{4C7DBE75-8573-429B-A60A-320A424DA338}" destId="{034FAEE5-9EC2-42B7-B9E2-D0722E9A8FCA}" srcOrd="2" destOrd="0" parTransId="{2AAAF148-D53E-4B23-AD20-4BF9CEF7D93D}" sibTransId="{F88F04CF-4369-45E1-9B3E-BC817ADF6B6D}"/>
    <dgm:cxn modelId="{676A01BD-E5E5-4FE9-AB6E-DDDAB1712D58}" type="presOf" srcId="{73D25F47-479C-4A79-A605-D46057784BB4}" destId="{7D5FEF0D-D855-49F2-80D3-E6615B160655}" srcOrd="0" destOrd="5" presId="urn:microsoft.com/office/officeart/2005/8/layout/hList1"/>
    <dgm:cxn modelId="{DE6D785C-7AFD-4002-9750-3B45001FAA8C}" srcId="{4C7DBE75-8573-429B-A60A-320A424DA338}" destId="{3805B83E-8915-4D15-9E13-FCFF9EA9026B}" srcOrd="4" destOrd="0" parTransId="{D8C5E21A-4C77-48AE-9A5A-1B4DA884FE2B}" sibTransId="{016400C8-2528-4916-B59C-EE213281B94D}"/>
    <dgm:cxn modelId="{28D3E959-04E3-44A0-9894-BE4F0CAEE1E0}" srcId="{3EE10D9B-AE31-4556-B36E-823E49F56D94}" destId="{9C66AD27-2D5F-45E9-8D20-D2773786B1B4}" srcOrd="1" destOrd="0" parTransId="{BD7E6164-7A29-4B2D-9AC3-07D793703C7C}" sibTransId="{51DF2816-73E3-4670-BC1C-9CE70E2BC61C}"/>
    <dgm:cxn modelId="{80D3188B-2F2B-43CE-A3AD-9AF32AC56AAD}" srcId="{3EE10D9B-AE31-4556-B36E-823E49F56D94}" destId="{9EA08503-6F06-4886-AB58-C62E6B1D0ED8}" srcOrd="2" destOrd="0" parTransId="{773AB0D7-FEC0-4894-9A10-B29367693FDA}" sibTransId="{8C830B8D-5577-4994-A0EC-0EAF86269881}"/>
    <dgm:cxn modelId="{FEB010D6-F78C-4126-A583-7A4FF9A7D0CA}" type="presParOf" srcId="{9A0C6CFB-9377-4151-8F8C-369002216997}" destId="{C08D6AFA-8E89-4B42-9CEB-76649FF02D57}" srcOrd="0" destOrd="0" presId="urn:microsoft.com/office/officeart/2005/8/layout/hList1"/>
    <dgm:cxn modelId="{AEFF5B85-DC1D-4987-8947-7810D31782E2}" type="presParOf" srcId="{C08D6AFA-8E89-4B42-9CEB-76649FF02D57}" destId="{CA74CD10-57DD-4333-BECE-47022D4E65CB}" srcOrd="0" destOrd="0" presId="urn:microsoft.com/office/officeart/2005/8/layout/hList1"/>
    <dgm:cxn modelId="{241509F5-6361-4A98-AE9B-B3B2D25BD76B}" type="presParOf" srcId="{C08D6AFA-8E89-4B42-9CEB-76649FF02D57}" destId="{FA40DC0A-F6DC-424C-87B4-5602F7998DB3}" srcOrd="1" destOrd="0" presId="urn:microsoft.com/office/officeart/2005/8/layout/hList1"/>
    <dgm:cxn modelId="{CF3AB369-75EC-4486-B2EE-5CF97AE3A8E7}" type="presParOf" srcId="{9A0C6CFB-9377-4151-8F8C-369002216997}" destId="{D225EF08-8DA1-472E-AC85-FA568486A2EA}" srcOrd="1" destOrd="0" presId="urn:microsoft.com/office/officeart/2005/8/layout/hList1"/>
    <dgm:cxn modelId="{06EDABD1-B359-463E-A3D8-45BD655BBCFA}" type="presParOf" srcId="{9A0C6CFB-9377-4151-8F8C-369002216997}" destId="{52667D92-F4E5-40E1-ACD3-95609ED54337}" srcOrd="2" destOrd="0" presId="urn:microsoft.com/office/officeart/2005/8/layout/hList1"/>
    <dgm:cxn modelId="{12E753EC-5E6A-4F0A-967D-1DD8E9487C3B}" type="presParOf" srcId="{52667D92-F4E5-40E1-ACD3-95609ED54337}" destId="{76D5CFDA-EB29-4377-8647-CD97FBF396F7}" srcOrd="0" destOrd="0" presId="urn:microsoft.com/office/officeart/2005/8/layout/hList1"/>
    <dgm:cxn modelId="{5383C179-6013-4D34-AD1B-E59D62B245A9}" type="presParOf" srcId="{52667D92-F4E5-40E1-ACD3-95609ED54337}" destId="{E7153C44-367A-464D-8F72-0F840D528ADB}" srcOrd="1" destOrd="0" presId="urn:microsoft.com/office/officeart/2005/8/layout/hList1"/>
    <dgm:cxn modelId="{D35D6980-350E-408B-83FE-1AD8D7C8703F}" type="presParOf" srcId="{9A0C6CFB-9377-4151-8F8C-369002216997}" destId="{7CA989D7-8CE5-4245-A93E-D29A0EE9AFEC}" srcOrd="3" destOrd="0" presId="urn:microsoft.com/office/officeart/2005/8/layout/hList1"/>
    <dgm:cxn modelId="{A5126799-FFF9-434C-8EE5-D1DF48E0E08C}" type="presParOf" srcId="{9A0C6CFB-9377-4151-8F8C-369002216997}" destId="{F869FE6F-C600-4A3C-8A32-4B1004FAA879}" srcOrd="4" destOrd="0" presId="urn:microsoft.com/office/officeart/2005/8/layout/hList1"/>
    <dgm:cxn modelId="{05A0E4F4-1F45-4655-930C-8A8557AA608B}" type="presParOf" srcId="{F869FE6F-C600-4A3C-8A32-4B1004FAA879}" destId="{93CDFD74-4F66-4A32-9494-CDCC1FBF7DF0}" srcOrd="0" destOrd="0" presId="urn:microsoft.com/office/officeart/2005/8/layout/hList1"/>
    <dgm:cxn modelId="{305FF12D-5873-42CE-A8F0-3A0E548625EA}" type="presParOf" srcId="{F869FE6F-C600-4A3C-8A32-4B1004FAA879}" destId="{7D5FEF0D-D855-49F2-80D3-E6615B16065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224E3-F9BC-4325-9838-DFF07962EA54}" type="datetimeFigureOut">
              <a:rPr lang="en-US" smtClean="0"/>
              <a:pPr/>
              <a:t>7/5/2012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89B2B-3D5F-441A-A72D-9AC93554462C}" type="slidenum">
              <a:rPr lang="en-US" smtClean="0"/>
              <a:pPr/>
              <a:t>‹#›</a:t>
            </a:fld>
            <a:endParaRPr lang="en-US" dirty="0"/>
          </a:p>
        </p:txBody>
      </p:sp>
    </p:spTree>
    <p:extLst>
      <p:ext uri="{BB962C8B-B14F-4D97-AF65-F5344CB8AC3E}">
        <p14:creationId xmlns:p14="http://schemas.microsoft.com/office/powerpoint/2010/main" val="263898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2625"/>
            <a:ext cx="4573588" cy="3430588"/>
          </a:xfrm>
          <a:ln/>
        </p:spPr>
      </p:sp>
      <p:sp>
        <p:nvSpPr>
          <p:cNvPr id="40963" name="Rectangle 3"/>
          <p:cNvSpPr>
            <a:spLocks noGrp="1" noChangeArrowheads="1"/>
          </p:cNvSpPr>
          <p:nvPr>
            <p:ph type="body" idx="1"/>
          </p:nvPr>
        </p:nvSpPr>
        <p:spPr>
          <a:xfrm>
            <a:off x="685800" y="4343401"/>
            <a:ext cx="5486400" cy="4116388"/>
          </a:xfrm>
          <a:noFill/>
          <a:ln/>
        </p:spPr>
        <p:txBody>
          <a:bodyPr/>
          <a:lstStyle/>
          <a:p>
            <a:r>
              <a:rPr lang="en-US" sz="1400" b="1" dirty="0"/>
              <a:t>Large multi-national companies like Intel, Philips, GE, as well as smaller start-up companies including the Intel-GE Joint Venture Care Innovations LLC.</a:t>
            </a:r>
          </a:p>
          <a:p>
            <a:endParaRPr lang="en-US" sz="1400" b="1" dirty="0"/>
          </a:p>
          <a:p>
            <a:r>
              <a:rPr lang="en-US" sz="1400" b="1" dirty="0"/>
              <a:t>Part of the </a:t>
            </a:r>
            <a:r>
              <a:rPr lang="en-US" sz="1400" b="1" dirty="0" err="1"/>
              <a:t>LeadingAge</a:t>
            </a:r>
            <a:r>
              <a:rPr lang="en-US" sz="1400" b="1" dirty="0"/>
              <a:t>, the Center for Aging Services Technologies (CAST) is a national coalition comprised of more than 400 organizations working together to improve the aging experience through technology.</a:t>
            </a:r>
          </a:p>
          <a:p>
            <a:endParaRPr lang="en-US" sz="1400" b="1" dirty="0"/>
          </a:p>
          <a:p>
            <a:r>
              <a:rPr lang="en-US" sz="1400" b="1" dirty="0"/>
              <a:t>It has an advisory body called the “CAST Commission” comprised of </a:t>
            </a:r>
            <a:r>
              <a:rPr lang="en-US" sz="1400" b="1" dirty="0" smtClean="0"/>
              <a:t>sponsoring organizations.</a:t>
            </a:r>
            <a:endParaRPr lang="en-US" sz="1400" dirty="0"/>
          </a:p>
          <a:p>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t>Medication reminders systems/ organizers/ dispensers. Organizers have compartments for medications.  Dispensers only allows access to medications at the preprogrammed times.  </a:t>
            </a:r>
          </a:p>
          <a:p>
            <a:endParaRPr lang="en-US" dirty="0" smtClean="0"/>
          </a:p>
          <a:p>
            <a:r>
              <a:rPr lang="en-US" dirty="0" smtClean="0"/>
              <a:t>Most requires the caregiver, in some cases a professional caregivers, to load the medications and program the device. </a:t>
            </a:r>
          </a:p>
          <a:p>
            <a:endParaRPr lang="en-US" dirty="0" smtClean="0"/>
          </a:p>
          <a:p>
            <a:r>
              <a:rPr lang="en-US" dirty="0" smtClean="0"/>
              <a:t>Most of the portable dispensers ones are unmonitored. Most non-portable dispensers are monitored i.e. they can connect over phone line or the Internet and upload whether medications have been taken when dispensed or not, time they were taken etc.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4588" y="684213"/>
            <a:ext cx="4570412" cy="3429000"/>
          </a:xfrm>
          <a:ln/>
        </p:spPr>
      </p:sp>
      <p:sp>
        <p:nvSpPr>
          <p:cNvPr id="50179" name="Rectangle 3"/>
          <p:cNvSpPr>
            <a:spLocks noGrp="1" noChangeArrowheads="1"/>
          </p:cNvSpPr>
          <p:nvPr>
            <p:ph type="body" idx="1"/>
          </p:nvPr>
        </p:nvSpPr>
        <p:spPr>
          <a:xfrm>
            <a:off x="685800" y="4343400"/>
            <a:ext cx="5486400" cy="4116388"/>
          </a:xfrm>
          <a:noFill/>
          <a:ln/>
        </p:spPr>
        <p:txBody>
          <a:bodyPr/>
          <a:lstStyle/>
          <a:p>
            <a:r>
              <a:rPr lang="en-US" dirty="0" smtClean="0"/>
              <a:t>VOA Pilot</a:t>
            </a:r>
            <a:r>
              <a:rPr lang="en-US" baseline="0" dirty="0" smtClean="0"/>
              <a:t> results</a:t>
            </a:r>
          </a:p>
          <a:p>
            <a:endParaRPr lang="en-US" dirty="0" smtClean="0"/>
          </a:p>
          <a:p>
            <a:r>
              <a:rPr lang="en-US" dirty="0" smtClean="0"/>
              <a:t>More engagement in managing health and improved health, reduced care cost</a:t>
            </a:r>
          </a:p>
          <a:p>
            <a:r>
              <a:rPr lang="en-US" dirty="0" smtClean="0"/>
              <a:t>Currently used in chronic diseases like hypertension, CHF and COPD.</a:t>
            </a:r>
          </a:p>
          <a:p>
            <a:endParaRPr lang="en-US" dirty="0" smtClean="0"/>
          </a:p>
          <a:p>
            <a:r>
              <a:rPr lang="en-US" dirty="0" smtClean="0"/>
              <a:t>Require the compliance. </a:t>
            </a:r>
          </a:p>
          <a:p>
            <a:endParaRPr lang="en-US" dirty="0" smtClean="0"/>
          </a:p>
          <a:p>
            <a:r>
              <a:rPr lang="en-US" dirty="0" smtClean="0"/>
              <a:t>University of Virginia developed a bed monitor capable of detecting pulse, breathing rate, and sleep quality (apnea, cardiac irregularities etc.), and force and vibration sensors embedded in the walker frame or on the floor to assess walking characteristics.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smtClean="0"/>
              <a:t>Social connectedness has significant impacts on the mental as well as physical wellbeing.</a:t>
            </a:r>
          </a:p>
          <a:p>
            <a:endParaRPr lang="en-US" smtClean="0"/>
          </a:p>
          <a:p>
            <a:r>
              <a:rPr lang="en-US" smtClean="0"/>
              <a:t>Dakim, PositScience etc. </a:t>
            </a:r>
          </a:p>
          <a:p>
            <a:endParaRPr lang="en-US" smtClean="0"/>
          </a:p>
          <a:p>
            <a:r>
              <a:rPr lang="en-US" smtClean="0"/>
              <a:t>It’s Never 2 Late, Nintendo Wii</a:t>
            </a:r>
          </a:p>
          <a:p>
            <a:endParaRPr lang="en-US" smtClean="0"/>
          </a:p>
          <a:p>
            <a:r>
              <a:rPr lang="en-US" smtClean="0"/>
              <a:t>Engaging, stimulating, provide mental and in some cases physical exercise, and it is fun.</a:t>
            </a:r>
          </a:p>
          <a:p>
            <a:endParaRPr lang="en-US" smtClean="0"/>
          </a:p>
          <a:p>
            <a:r>
              <a:rPr lang="en-US" smtClean="0"/>
              <a:t>They have a great potential to change the group dynamics when used in congregate living settings, and a potential to bring different generations together. </a:t>
            </a:r>
          </a:p>
          <a:p>
            <a:endParaRPr lang="en-US" smtClean="0"/>
          </a:p>
          <a:p>
            <a:r>
              <a:rPr lang="en-US" smtClean="0"/>
              <a:t>Anyone using some of these technologies and would like to share with the group.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4588" y="684213"/>
            <a:ext cx="4570412" cy="3429000"/>
          </a:xfrm>
          <a:ln/>
        </p:spPr>
      </p:sp>
      <p:sp>
        <p:nvSpPr>
          <p:cNvPr id="55299" name="Rectangle 3"/>
          <p:cNvSpPr>
            <a:spLocks noGrp="1" noChangeArrowheads="1"/>
          </p:cNvSpPr>
          <p:nvPr>
            <p:ph type="body" idx="1"/>
          </p:nvPr>
        </p:nvSpPr>
        <p:spPr>
          <a:xfrm>
            <a:off x="685800" y="4343400"/>
            <a:ext cx="5486400" cy="4116388"/>
          </a:xfrm>
          <a:noFill/>
          <a:ln/>
        </p:spPr>
        <p:txBody>
          <a:bodyPr/>
          <a:lstStyle/>
          <a:p>
            <a:r>
              <a:rPr lang="en-US" dirty="0" smtClean="0"/>
              <a:t>The information systems that allow the integration of data from multiple sources and turning the data into knowledge that can help care providers make timely decisions.</a:t>
            </a:r>
          </a:p>
          <a:p>
            <a:endParaRPr lang="en-US" dirty="0" smtClean="0"/>
          </a:p>
          <a:p>
            <a:r>
              <a:rPr lang="en-US" dirty="0" smtClean="0"/>
              <a:t>These are essential but not sufficient, cite the medication compliance issues. </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eaLnBrk="1" hangingPunct="1"/>
            <a:fld id="{783D6FD2-C566-41DE-8C6C-597767300EFB}" type="slidenum">
              <a:rPr lang="en-US" sz="1200">
                <a:solidFill>
                  <a:prstClr val="black"/>
                </a:solidFill>
                <a:cs typeface="Arial" charset="0"/>
              </a:rPr>
              <a:pPr algn="r" eaLnBrk="1" hangingPunct="1"/>
              <a:t>15</a:t>
            </a:fld>
            <a:endParaRPr lang="en-US" sz="1200" dirty="0">
              <a:solidFill>
                <a:prstClr val="black"/>
              </a:solidFill>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Technical</a:t>
            </a:r>
          </a:p>
          <a:p>
            <a:pPr eaLnBrk="1" hangingPunct="1">
              <a:lnSpc>
                <a:spcPct val="90000"/>
              </a:lnSpc>
              <a:buFontTx/>
              <a:buChar char="•"/>
            </a:pPr>
            <a:r>
              <a:rPr lang="en-US" dirty="0" smtClean="0"/>
              <a:t>Practicability and Scalability (e.g. reliance on the </a:t>
            </a:r>
            <a:r>
              <a:rPr lang="en-US" b="1" dirty="0" smtClean="0"/>
              <a:t>compliance</a:t>
            </a:r>
            <a:r>
              <a:rPr lang="en-US" dirty="0" smtClean="0"/>
              <a:t> of the user, </a:t>
            </a:r>
            <a:r>
              <a:rPr lang="en-US" b="1" dirty="0" smtClean="0"/>
              <a:t>usability</a:t>
            </a:r>
            <a:r>
              <a:rPr lang="en-US" dirty="0" smtClean="0"/>
              <a:t> issues, </a:t>
            </a:r>
            <a:r>
              <a:rPr lang="en-US" b="1" dirty="0" smtClean="0"/>
              <a:t>privacy</a:t>
            </a:r>
            <a:r>
              <a:rPr lang="en-US" dirty="0" smtClean="0"/>
              <a:t> concerns, </a:t>
            </a:r>
            <a:r>
              <a:rPr lang="en-US" b="1" dirty="0" smtClean="0"/>
              <a:t>acceptance</a:t>
            </a:r>
            <a:r>
              <a:rPr lang="en-US" dirty="0" smtClean="0"/>
              <a:t>, and</a:t>
            </a:r>
            <a:r>
              <a:rPr lang="en-US" b="1" dirty="0" smtClean="0"/>
              <a:t> cost</a:t>
            </a:r>
            <a:r>
              <a:rPr lang="en-US" dirty="0" smtClean="0"/>
              <a:t>)</a:t>
            </a:r>
          </a:p>
          <a:p>
            <a:pPr eaLnBrk="1" hangingPunct="1">
              <a:lnSpc>
                <a:spcPct val="90000"/>
              </a:lnSpc>
            </a:pPr>
            <a:endParaRPr lang="en-US" dirty="0" smtClean="0"/>
          </a:p>
          <a:p>
            <a:pPr eaLnBrk="1" hangingPunct="1">
              <a:lnSpc>
                <a:spcPct val="90000"/>
              </a:lnSpc>
              <a:buFontTx/>
              <a:buChar char="•"/>
            </a:pPr>
            <a:r>
              <a:rPr lang="en-US" b="1" dirty="0" smtClean="0"/>
              <a:t>Each device/ system has its</a:t>
            </a:r>
            <a:r>
              <a:rPr lang="en-US" dirty="0" smtClean="0"/>
              <a:t> </a:t>
            </a:r>
            <a:r>
              <a:rPr lang="en-US" b="1" dirty="0" smtClean="0"/>
              <a:t>own data structure</a:t>
            </a:r>
            <a:r>
              <a:rPr lang="en-US" dirty="0" smtClean="0"/>
              <a:t>, database, application, and interface</a:t>
            </a:r>
          </a:p>
          <a:p>
            <a:pPr eaLnBrk="1" hangingPunct="1">
              <a:lnSpc>
                <a:spcPct val="90000"/>
              </a:lnSpc>
            </a:pPr>
            <a:endParaRPr lang="en-US" dirty="0" smtClean="0"/>
          </a:p>
          <a:p>
            <a:pPr eaLnBrk="1" hangingPunct="1">
              <a:lnSpc>
                <a:spcPct val="90000"/>
              </a:lnSpc>
              <a:buFontTx/>
              <a:buChar char="•"/>
            </a:pPr>
            <a:r>
              <a:rPr lang="en-US" dirty="0" smtClean="0"/>
              <a:t>Electronic Personal and Health Records are still </a:t>
            </a:r>
            <a:r>
              <a:rPr lang="en-US" b="1" dirty="0" smtClean="0"/>
              <a:t>not wide-spread</a:t>
            </a:r>
            <a:r>
              <a:rPr lang="en-US" dirty="0" smtClean="0"/>
              <a:t>, and </a:t>
            </a:r>
            <a:r>
              <a:rPr lang="en-US" b="1" dirty="0" smtClean="0"/>
              <a:t>existing ones are not interoperable.</a:t>
            </a:r>
            <a:r>
              <a:rPr lang="en-US" dirty="0" smtClean="0"/>
              <a:t> Payment system</a:t>
            </a:r>
          </a:p>
          <a:p>
            <a:pPr eaLnBrk="1" hangingPunct="1"/>
            <a:endParaRPr lang="en-US" dirty="0" smtClean="0"/>
          </a:p>
          <a:p>
            <a:pPr eaLnBrk="1" hangingPunct="1"/>
            <a:r>
              <a:rPr lang="en-US" b="1" dirty="0" smtClean="0"/>
              <a:t>Shortage of efficacy evidence. Applied outcome oriented research with such technology in eldercare is under-funded.</a:t>
            </a:r>
          </a:p>
          <a:p>
            <a:pPr eaLnBrk="1" hangingPunct="1"/>
            <a:endParaRPr lang="en-US" dirty="0" smtClean="0"/>
          </a:p>
          <a:p>
            <a:pPr eaLnBrk="1" hangingPunct="1"/>
            <a:endParaRPr lang="en-US" dirty="0" smtClean="0"/>
          </a:p>
          <a:p>
            <a:pPr eaLnBrk="1" hangingPunct="1"/>
            <a:r>
              <a:rPr lang="en-US"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95FDDD4-0FC1-4329-A11D-608439F78E10}" type="slidenum">
              <a:rPr lang="en-US" sz="1200"/>
              <a:pPr algn="r"/>
              <a:t>16</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10000"/>
              </a:lnSpc>
              <a:defRPr/>
            </a:pPr>
            <a:r>
              <a:rPr lang="en-US" dirty="0" smtClean="0"/>
              <a:t>Perhaps now, more than ever before --  the pace and amount of change may seem to be overwhelming and suggest that organizations shouldn’t think about their future, until the changes are better known or better defined. </a:t>
            </a:r>
          </a:p>
          <a:p>
            <a:pPr eaLnBrk="1" hangingPunct="1">
              <a:lnSpc>
                <a:spcPct val="110000"/>
              </a:lnSpc>
              <a:defRPr/>
            </a:pPr>
            <a:endParaRPr lang="en-US" dirty="0" smtClean="0"/>
          </a:p>
          <a:p>
            <a:pPr eaLnBrk="1" hangingPunct="1">
              <a:lnSpc>
                <a:spcPct val="110000"/>
              </a:lnSpc>
              <a:defRPr/>
            </a:pPr>
            <a:r>
              <a:rPr lang="en-US" dirty="0" smtClean="0"/>
              <a:t>But given the magnitude of opportunity as well as the potential challenges, there’s no better time than the present to develop an understanding of the potential changes and to think about how we sustain our mission in such times.</a:t>
            </a:r>
          </a:p>
          <a:p>
            <a:pPr eaLnBrk="1" hangingPunct="1">
              <a:lnSpc>
                <a:spcPct val="110000"/>
              </a:lnSpc>
              <a:defRPr/>
            </a:pPr>
            <a:endParaRPr lang="en-US" dirty="0" smtClean="0"/>
          </a:p>
          <a:p>
            <a:pPr eaLnBrk="1" hangingPunct="1">
              <a:lnSpc>
                <a:spcPct val="110000"/>
              </a:lnSpc>
              <a:spcBef>
                <a:spcPts val="0"/>
              </a:spcBef>
              <a:spcAft>
                <a:spcPts val="592"/>
              </a:spcAft>
              <a:defRPr/>
            </a:pPr>
            <a:r>
              <a:rPr lang="en-US" dirty="0" smtClean="0"/>
              <a:t>As a result, </a:t>
            </a:r>
            <a:r>
              <a:rPr lang="en-US" dirty="0" err="1" smtClean="0"/>
              <a:t>LeadingAge</a:t>
            </a:r>
            <a:r>
              <a:rPr lang="en-US" dirty="0" smtClean="0"/>
              <a:t> and CAST have a responsibility</a:t>
            </a:r>
            <a:r>
              <a:rPr lang="en-US" baseline="0" dirty="0" smtClean="0"/>
              <a:t> to help members </a:t>
            </a:r>
          </a:p>
          <a:p>
            <a:pPr eaLnBrk="1" hangingPunct="1">
              <a:lnSpc>
                <a:spcPct val="110000"/>
              </a:lnSpc>
              <a:spcBef>
                <a:spcPts val="0"/>
              </a:spcBef>
              <a:spcAft>
                <a:spcPts val="592"/>
              </a:spcAft>
              <a:defRPr/>
            </a:pPr>
            <a:endParaRPr lang="en-US" baseline="0" dirty="0" smtClean="0"/>
          </a:p>
          <a:p>
            <a:pPr eaLnBrk="1" hangingPunct="1">
              <a:lnSpc>
                <a:spcPct val="110000"/>
              </a:lnSpc>
              <a:spcBef>
                <a:spcPts val="0"/>
              </a:spcBef>
              <a:spcAft>
                <a:spcPts val="592"/>
              </a:spcAft>
              <a:defRPr/>
            </a:pPr>
            <a:r>
              <a:rPr lang="en-US" baseline="0" dirty="0" smtClean="0"/>
              <a:t>How are we organizing this work?</a:t>
            </a:r>
          </a:p>
          <a:p>
            <a:pPr eaLnBrk="1" hangingPunct="1">
              <a:lnSpc>
                <a:spcPct val="110000"/>
              </a:lnSpc>
              <a:spcBef>
                <a:spcPts val="0"/>
              </a:spcBef>
              <a:spcAft>
                <a:spcPts val="592"/>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F99F79-1B35-4C7B-A11F-65F23ABB48A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Cathedral Square Corporation created SASH One of the most comprehensive and compelling</a:t>
            </a:r>
            <a:r>
              <a:rPr lang="en-US" baseline="0" dirty="0" smtClean="0"/>
              <a:t> housing with services models I’ve seen</a:t>
            </a:r>
          </a:p>
          <a:p>
            <a:endParaRPr lang="en-US" baseline="0" dirty="0" smtClean="0"/>
          </a:p>
          <a:p>
            <a:r>
              <a:rPr lang="en-US" baseline="0" dirty="0" smtClean="0"/>
              <a:t>They partnered with Vermont’s HIE to exchange assessment data between care teams electronically.  </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 collaboration with academia and industry</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2625"/>
            <a:ext cx="4573588" cy="3430588"/>
          </a:xfrm>
          <a:ln/>
        </p:spPr>
      </p:sp>
      <p:sp>
        <p:nvSpPr>
          <p:cNvPr id="45059" name="Rectangle 3"/>
          <p:cNvSpPr>
            <a:spLocks noGrp="1" noChangeArrowheads="1"/>
          </p:cNvSpPr>
          <p:nvPr>
            <p:ph type="body" idx="1"/>
          </p:nvPr>
        </p:nvSpPr>
        <p:spPr>
          <a:xfrm>
            <a:off x="685800" y="4343401"/>
            <a:ext cx="5486400" cy="4116388"/>
          </a:xfrm>
          <a:noFill/>
          <a:ln/>
        </p:spPr>
        <p:txBody>
          <a:bodyPr/>
          <a:lstStyle/>
          <a:p>
            <a:r>
              <a:rPr lang="en-US" sz="1600" dirty="0"/>
              <a:t>CAST can be thought of as a “facilitator” and an “advocacy” organization</a:t>
            </a:r>
          </a:p>
          <a:p>
            <a:endParaRPr lang="en-US" sz="1600" dirty="0"/>
          </a:p>
          <a:p>
            <a:r>
              <a:rPr lang="en-US" sz="1600" dirty="0"/>
              <a:t>Our 4 focus areas are: </a:t>
            </a:r>
          </a:p>
          <a:p>
            <a:endParaRPr lang="en-US" sz="1600" dirty="0"/>
          </a:p>
          <a:p>
            <a:r>
              <a:rPr lang="en-US" dirty="0" smtClean="0"/>
              <a:t>Pilots: </a:t>
            </a:r>
          </a:p>
          <a:p>
            <a:r>
              <a:rPr lang="en-US" dirty="0" smtClean="0"/>
              <a:t>-We encourage </a:t>
            </a:r>
            <a:r>
              <a:rPr lang="en-US" b="1" dirty="0" smtClean="0"/>
              <a:t>providers to start</a:t>
            </a:r>
            <a:r>
              <a:rPr lang="en-US" dirty="0" smtClean="0"/>
              <a:t> using technology </a:t>
            </a:r>
            <a:r>
              <a:rPr lang="en-US" b="1" dirty="0" smtClean="0"/>
              <a:t>by piloting</a:t>
            </a:r>
            <a:r>
              <a:rPr lang="en-US" dirty="0" smtClean="0"/>
              <a:t> with specific goals and consumers</a:t>
            </a:r>
          </a:p>
          <a:p>
            <a:r>
              <a:rPr lang="en-US" dirty="0" smtClean="0"/>
              <a:t>-We are also promoting </a:t>
            </a:r>
            <a:r>
              <a:rPr lang="en-US" b="1" dirty="0" smtClean="0"/>
              <a:t>larger “living laboratory” pilot projects</a:t>
            </a:r>
            <a:r>
              <a:rPr lang="en-US" dirty="0" smtClean="0"/>
              <a:t> with solid research methods to support the case for the </a:t>
            </a:r>
            <a:r>
              <a:rPr lang="en-US" b="1" dirty="0" smtClean="0"/>
              <a:t>value and cost/benefit</a:t>
            </a:r>
            <a:r>
              <a:rPr lang="en-US" dirty="0" smtClean="0"/>
              <a:t> to help move </a:t>
            </a:r>
            <a:r>
              <a:rPr lang="en-US" b="1" dirty="0" smtClean="0"/>
              <a:t>policy change</a:t>
            </a:r>
          </a:p>
          <a:p>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a:t>
            </a:r>
            <a:r>
              <a:rPr lang="en-US" baseline="0" dirty="0" smtClean="0"/>
              <a:t> Porch is a</a:t>
            </a:r>
            <a:r>
              <a:rPr lang="en-US" dirty="0" smtClean="0"/>
              <a:t>nother provider</a:t>
            </a:r>
            <a:r>
              <a:rPr lang="en-US" baseline="0" dirty="0" smtClean="0"/>
              <a:t> who created a Center for Technology Innovation and Wellbeing</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a:t>
            </a:r>
            <a:r>
              <a:rPr lang="en-US" baseline="0" dirty="0" smtClean="0"/>
              <a:t> Porch is a</a:t>
            </a:r>
            <a:r>
              <a:rPr lang="en-US" dirty="0" smtClean="0"/>
              <a:t>nother provider</a:t>
            </a:r>
            <a:r>
              <a:rPr lang="en-US" baseline="0" dirty="0" smtClean="0"/>
              <a:t> who created a Center for Technology Innovation and Wellbeing</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a:t>
            </a:r>
            <a:r>
              <a:rPr lang="en-US" dirty="0" err="1" smtClean="0"/>
              <a:t>SelfHelp</a:t>
            </a:r>
            <a:r>
              <a:rPr lang="en-US" baseline="0" dirty="0" smtClean="0"/>
              <a:t> has been implementing different technology platforms including activity monitoring, and </a:t>
            </a:r>
            <a:r>
              <a:rPr lang="en-US" baseline="0" dirty="0" err="1" smtClean="0"/>
              <a:t>telehealth</a:t>
            </a:r>
            <a:r>
              <a:rPr lang="en-US" baseline="0" dirty="0" smtClean="0"/>
              <a:t> devices and kiosks.</a:t>
            </a:r>
          </a:p>
          <a:p>
            <a:r>
              <a:rPr lang="en-US" baseline="0" dirty="0" smtClean="0"/>
              <a:t>They</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a:t>
            </a:r>
            <a:r>
              <a:rPr lang="en-US" dirty="0" err="1" smtClean="0"/>
              <a:t>SelfHelp</a:t>
            </a:r>
            <a:r>
              <a:rPr lang="en-US" baseline="0" dirty="0" smtClean="0"/>
              <a:t> has been implementing different technology platforms including activity monitoring, and </a:t>
            </a:r>
            <a:r>
              <a:rPr lang="en-US" baseline="0" dirty="0" err="1" smtClean="0"/>
              <a:t>telehealth</a:t>
            </a:r>
            <a:r>
              <a:rPr lang="en-US" baseline="0" dirty="0" smtClean="0"/>
              <a:t> devices and kiosks.</a:t>
            </a:r>
          </a:p>
          <a:p>
            <a:r>
              <a:rPr lang="en-US" baseline="0" dirty="0" smtClean="0"/>
              <a:t>They</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This is evidenced</a:t>
            </a:r>
            <a:r>
              <a:rPr lang="en-US" baseline="0" dirty="0" smtClean="0"/>
              <a:t> by higher adoption rates of EHRs, </a:t>
            </a:r>
            <a:r>
              <a:rPr lang="en-US" baseline="0" dirty="0" err="1" smtClean="0"/>
              <a:t>telehealth</a:t>
            </a:r>
            <a:r>
              <a:rPr lang="en-US" baseline="0" dirty="0" smtClean="0"/>
              <a:t> an point of care technologies by not-for-profit care providers because you are driven by your mission and a quest for better care and services for the populations we serve rather than bottom-line.</a:t>
            </a:r>
            <a:endParaRPr lang="en-US" dirty="0" smtClean="0"/>
          </a:p>
          <a:p>
            <a:endParaRPr lang="en-US" dirty="0"/>
          </a:p>
        </p:txBody>
      </p:sp>
      <p:sp>
        <p:nvSpPr>
          <p:cNvPr id="4" name="Slide Number Placeholder 3"/>
          <p:cNvSpPr>
            <a:spLocks noGrp="1"/>
          </p:cNvSpPr>
          <p:nvPr>
            <p:ph type="sldNum" sz="quarter" idx="10"/>
          </p:nvPr>
        </p:nvSpPr>
        <p:spPr/>
        <p:txBody>
          <a:bodyPr/>
          <a:lstStyle/>
          <a:p>
            <a:fld id="{E6F99F79-1B35-4C7B-A11F-65F23ABB48A6}"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Hospital</a:t>
            </a:r>
            <a:r>
              <a:rPr lang="en-US" baseline="0" dirty="0" smtClean="0"/>
              <a:t> readmission reduction initiatives is an excellent starting point and represent a wide open opportunity, because unlike ACOs, Medical Home and Bundling of Payment models, every hospital will have to avoid the penalties.  </a:t>
            </a:r>
            <a:endParaRPr lang="en-US" dirty="0" smtClean="0"/>
          </a:p>
          <a:p>
            <a:endParaRPr lang="en-US" dirty="0"/>
          </a:p>
        </p:txBody>
      </p:sp>
      <p:sp>
        <p:nvSpPr>
          <p:cNvPr id="4" name="Slide Number Placeholder 3"/>
          <p:cNvSpPr>
            <a:spLocks noGrp="1"/>
          </p:cNvSpPr>
          <p:nvPr>
            <p:ph type="sldNum" sz="quarter" idx="10"/>
          </p:nvPr>
        </p:nvSpPr>
        <p:spPr/>
        <p:txBody>
          <a:bodyPr/>
          <a:lstStyle/>
          <a:p>
            <a:fld id="{E6F99F79-1B35-4C7B-A11F-65F23ABB48A6}"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Average age and frailty of those who end up in a Nursing Home or Assisted Living is on the increase.</a:t>
            </a:r>
          </a:p>
          <a:p>
            <a:endParaRPr lang="en-US" dirty="0" smtClean="0"/>
          </a:p>
          <a:p>
            <a:r>
              <a:rPr lang="en-US" dirty="0" smtClean="0"/>
              <a:t>Majority of providers are exploring ways to improve efficiencies in campus settings and leverage their staff to deliver home and community-based services into the community. “Assisted Living At Home” is one of those models, where technology can be used to deliver services on an as needed basis as opposed to a schedule.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2005,</a:t>
            </a:r>
            <a:r>
              <a:rPr lang="en-US" baseline="0" dirty="0" smtClean="0"/>
              <a:t> we produced a video entitled “Imagine the Future of Aging” for the White House Conference on Aging. The video portrayed several technologies. </a:t>
            </a:r>
            <a:r>
              <a:rPr lang="en-US" dirty="0" smtClean="0"/>
              <a:t>Examples include:</a:t>
            </a:r>
          </a:p>
          <a:p>
            <a:pPr>
              <a:buFont typeface="Arial" pitchFamily="34" charset="0"/>
              <a:buChar char="•"/>
            </a:pPr>
            <a:r>
              <a:rPr lang="en-US" baseline="0" dirty="0" smtClean="0"/>
              <a:t> A System with sensors in the home that monitors activities and alerts a caregiver if there is something unusual or in case of an emergency </a:t>
            </a:r>
          </a:p>
          <a:p>
            <a:pPr>
              <a:buFont typeface="Arial" pitchFamily="34" charset="0"/>
              <a:buChar char="•"/>
            </a:pPr>
            <a:r>
              <a:rPr lang="en-US" baseline="0" dirty="0" smtClean="0"/>
              <a:t> A stove that shuts off automatically if forgotten unattended</a:t>
            </a:r>
          </a:p>
          <a:p>
            <a:pPr>
              <a:buFont typeface="Arial" pitchFamily="34" charset="0"/>
              <a:buChar char="•"/>
            </a:pPr>
            <a:r>
              <a:rPr lang="en-US" baseline="0" dirty="0" smtClean="0"/>
              <a:t> A medication adherence device that organizes, reminds, dispenses and monitors medications</a:t>
            </a:r>
          </a:p>
          <a:p>
            <a:pPr>
              <a:buFont typeface="Arial" pitchFamily="34" charset="0"/>
              <a:buChar char="•"/>
            </a:pPr>
            <a:r>
              <a:rPr lang="en-US" dirty="0" smtClean="0"/>
              <a:t> Devices</a:t>
            </a:r>
            <a:r>
              <a:rPr lang="en-US" baseline="0" dirty="0" smtClean="0"/>
              <a:t> that allow seniors and caregivers to take vital signs, self-manage chronic conditions and alert a clinician when the readings are abnormal to intervene early. It portrayed the caregiver using </a:t>
            </a:r>
            <a:r>
              <a:rPr lang="en-US" baseline="0" dirty="0" err="1" smtClean="0"/>
              <a:t>mHealth</a:t>
            </a:r>
            <a:r>
              <a:rPr lang="en-US" baseline="0" dirty="0" smtClean="0"/>
              <a:t> to manage her diabetes.</a:t>
            </a:r>
          </a:p>
          <a:p>
            <a:pPr>
              <a:buFont typeface="Arial" pitchFamily="34" charset="0"/>
              <a:buChar char="•"/>
            </a:pPr>
            <a:r>
              <a:rPr lang="en-US" baseline="0" dirty="0" smtClean="0"/>
              <a:t> Cognitively stimulating games with embedded cognitive assessment</a:t>
            </a:r>
          </a:p>
          <a:p>
            <a:pPr>
              <a:buFont typeface="Arial" pitchFamily="34" charset="0"/>
              <a:buChar char="•"/>
            </a:pPr>
            <a:r>
              <a:rPr lang="en-US" baseline="0" dirty="0" smtClean="0"/>
              <a:t> 2 way video conferencing and on-line communities for seniors, and </a:t>
            </a:r>
          </a:p>
          <a:p>
            <a:pPr>
              <a:buFont typeface="Arial" pitchFamily="34" charset="0"/>
              <a:buChar char="•"/>
            </a:pPr>
            <a:r>
              <a:rPr lang="en-US" baseline="0" dirty="0" smtClean="0"/>
              <a:t> An electronic health record that allows multiple care providers to update and share information, to improve care coordination particularly around transitions. </a:t>
            </a:r>
          </a:p>
          <a:p>
            <a:r>
              <a:rPr lang="en-US" baseline="0" dirty="0" smtClean="0"/>
              <a:t>T</a:t>
            </a:r>
            <a:r>
              <a:rPr lang="en-US" dirty="0" smtClean="0"/>
              <a:t>hese technologies are a reality today, and we’ve come a</a:t>
            </a:r>
            <a:r>
              <a:rPr lang="en-US" baseline="0" dirty="0" smtClean="0"/>
              <a:t> long way from the “I’ve Fallen and Can’t Get Up” personal emergency response systems (PERS)</a:t>
            </a:r>
            <a:r>
              <a:rPr lang="en-US" dirty="0" smtClean="0"/>
              <a:t>.</a:t>
            </a:r>
            <a:r>
              <a:rPr lang="en-US" baseline="0" dirty="0" smtClean="0"/>
              <a:t> I provided a link to the video in your hand-outs.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Video from DVD</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Video from DVD (</a:t>
            </a:r>
            <a:r>
              <a:rPr lang="en-US" smtClean="0"/>
              <a:t>7</a:t>
            </a:r>
            <a:r>
              <a:rPr lang="en-US" baseline="0" smtClean="0"/>
              <a:t> minutes)</a:t>
            </a:r>
            <a:endParaRPr lang="en-US" dirty="0"/>
          </a:p>
        </p:txBody>
      </p:sp>
      <p:sp>
        <p:nvSpPr>
          <p:cNvPr id="4" name="Slide Number Placeholder 3"/>
          <p:cNvSpPr>
            <a:spLocks noGrp="1"/>
          </p:cNvSpPr>
          <p:nvPr>
            <p:ph type="sldNum" sz="quarter" idx="10"/>
          </p:nvPr>
        </p:nvSpPr>
        <p:spPr/>
        <p:txBody>
          <a:bodyPr/>
          <a:lstStyle/>
          <a:p>
            <a:fld id="{FCE89B2B-3D5F-441A-A72D-9AC93554462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78719" y="684893"/>
            <a:ext cx="4502051" cy="3429000"/>
          </a:xfrm>
          <a:ln/>
        </p:spPr>
      </p:sp>
      <p:sp>
        <p:nvSpPr>
          <p:cNvPr id="48131" name="Notes Placeholder 2"/>
          <p:cNvSpPr>
            <a:spLocks noGrp="1"/>
          </p:cNvSpPr>
          <p:nvPr>
            <p:ph type="body" idx="1"/>
          </p:nvPr>
        </p:nvSpPr>
        <p:spPr>
          <a:xfrm>
            <a:off x="685800" y="4343400"/>
            <a:ext cx="5486400" cy="4116388"/>
          </a:xfrm>
          <a:noFill/>
          <a:ln/>
        </p:spPr>
        <p:txBody>
          <a:bodyPr lIns="90318" tIns="45159" rIns="90318" bIns="45159"/>
          <a:lstStyle/>
          <a:p>
            <a:pPr eaLnBrk="1" hangingPunct="1"/>
            <a:r>
              <a:rPr lang="en-US" dirty="0" smtClean="0"/>
              <a:t>Advantages sense of security, peace of mind. Have the potential to prolong independence.</a:t>
            </a:r>
          </a:p>
          <a:p>
            <a:pPr eaLnBrk="1" hangingPunct="1"/>
            <a:endParaRPr lang="en-US" dirty="0" smtClean="0"/>
          </a:p>
          <a:p>
            <a:pPr eaLnBrk="1" hangingPunct="1"/>
            <a:r>
              <a:rPr lang="en-US" dirty="0" smtClean="0"/>
              <a:t>Disadvantages: require user’s compliance in wearing the device. 76% of falls in the community</a:t>
            </a:r>
          </a:p>
          <a:p>
            <a:pPr eaLnBrk="1" hangingPunct="1"/>
            <a:endParaRPr lang="en-US" dirty="0" smtClean="0"/>
          </a:p>
          <a:p>
            <a:pPr eaLnBrk="1" hangingPunct="1"/>
            <a:r>
              <a:rPr lang="en-US" dirty="0" smtClean="0"/>
              <a:t>The ones that require user activation may not be activated due to being incapacitated, confused, or unwilling to disturb anyone! Which defeats the purpose.  </a:t>
            </a:r>
          </a:p>
          <a:p>
            <a:pPr eaLnBrk="1" hangingPunct="1"/>
            <a:endParaRPr lang="en-US" dirty="0" smtClean="0"/>
          </a:p>
          <a:p>
            <a:pPr eaLnBrk="1" hangingPunct="1"/>
            <a:r>
              <a:rPr lang="en-US" dirty="0" smtClean="0"/>
              <a:t>Automatic fall detectors do not require user activation, but are susceptible to missing an event (false negative) or being triggering (false positive)</a:t>
            </a:r>
          </a:p>
          <a:p>
            <a:pPr eaLnBrk="1" hangingPunct="1"/>
            <a:endParaRPr lang="en-US" dirty="0" smtClean="0"/>
          </a:p>
          <a:p>
            <a:pPr eaLnBrk="1" hangingPunct="1"/>
            <a:r>
              <a:rPr lang="en-US" dirty="0" smtClean="0"/>
              <a:t>Some integrate tilt sensor and most integrate a push button</a:t>
            </a:r>
          </a:p>
          <a:p>
            <a:pPr eaLnBrk="1" hangingPunct="1"/>
            <a:endParaRPr lang="en-US" dirty="0" smtClean="0"/>
          </a:p>
          <a:p>
            <a:pPr eaLnBrk="1" hangingPunct="1"/>
            <a:r>
              <a:rPr lang="en-US" dirty="0" smtClean="0"/>
              <a:t>Fall prevention patches is dependent on many factors including staffing levels, signal flow and process flow.</a:t>
            </a:r>
          </a:p>
          <a:p>
            <a:pPr eaLnBrk="1" hangingPunct="1"/>
            <a:endParaRPr lang="en-US" dirty="0" smtClean="0"/>
          </a:p>
          <a:p>
            <a:pPr eaLnBrk="1" hangingPunct="1"/>
            <a:endParaRPr lang="en-US" dirty="0" smtClean="0"/>
          </a:p>
        </p:txBody>
      </p:sp>
      <p:sp>
        <p:nvSpPr>
          <p:cNvPr id="48132" name="Slide Number Placeholder 3"/>
          <p:cNvSpPr txBox="1">
            <a:spLocks noGrp="1"/>
          </p:cNvSpPr>
          <p:nvPr/>
        </p:nvSpPr>
        <p:spPr bwMode="auto">
          <a:xfrm>
            <a:off x="3886202" y="8685213"/>
            <a:ext cx="2970213" cy="457200"/>
          </a:xfrm>
          <a:prstGeom prst="rect">
            <a:avLst/>
          </a:prstGeom>
          <a:noFill/>
          <a:ln w="9525">
            <a:noFill/>
            <a:miter lim="800000"/>
            <a:headEnd/>
            <a:tailEnd/>
          </a:ln>
        </p:spPr>
        <p:txBody>
          <a:bodyPr lIns="90318" tIns="45159" rIns="90318" bIns="45159" anchor="b"/>
          <a:lstStyle/>
          <a:p>
            <a:pPr algn="r" defTabSz="901540"/>
            <a:fld id="{6BB4335D-EC9D-4786-9881-9F869AB17E14}" type="slidenum">
              <a:rPr lang="en-US" sz="1200">
                <a:solidFill>
                  <a:prstClr val="black"/>
                </a:solidFill>
                <a:cs typeface="Arial" charset="0"/>
              </a:rPr>
              <a:pPr algn="r" defTabSz="901540"/>
              <a:t>8</a:t>
            </a:fld>
            <a:endParaRPr lang="en-US" sz="1200" dirty="0">
              <a:solidFill>
                <a:prstClr val="black"/>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These systems do not require the activation/ intentional interaction from the user</a:t>
            </a:r>
          </a:p>
          <a:p>
            <a:endParaRPr lang="en-US" dirty="0" smtClean="0"/>
          </a:p>
          <a:p>
            <a:r>
              <a:rPr lang="en-US" dirty="0" smtClean="0"/>
              <a:t>Motion-based systems detect lack of motion, and hence possible/probable falls</a:t>
            </a:r>
          </a:p>
          <a:p>
            <a:endParaRPr lang="en-US" dirty="0" smtClean="0"/>
          </a:p>
          <a:p>
            <a:r>
              <a:rPr lang="en-US" dirty="0" smtClean="0"/>
              <a:t>Subject to false positive/ negative detection and require a “higher level of intelligence”. Better context awareness/ context understanding is needed.</a:t>
            </a:r>
          </a:p>
          <a:p>
            <a:endParaRPr lang="en-US" dirty="0" smtClean="0"/>
          </a:p>
          <a:p>
            <a:r>
              <a:rPr lang="en-US" dirty="0" smtClean="0"/>
              <a:t>While false positives are annoying, the cost of false negatives is much higher!</a:t>
            </a:r>
          </a:p>
          <a:p>
            <a:endParaRPr lang="en-US" dirty="0" smtClean="0"/>
          </a:p>
          <a:p>
            <a:r>
              <a:rPr lang="en-US" dirty="0" smtClean="0"/>
              <a:t>2 edged sword! Need to be integrated with comprehensive assessment, including medications and home review, and prevention program (exercise). </a:t>
            </a:r>
          </a:p>
          <a:p>
            <a:endParaRPr lang="en-US" dirty="0" smtClean="0"/>
          </a:p>
          <a:p>
            <a:r>
              <a:rPr lang="en-US" dirty="0" smtClean="0"/>
              <a:t>We should consider what people want vs. what people need (which is what researchers tend to focus on). </a:t>
            </a:r>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t>Talk about</a:t>
            </a:r>
            <a:r>
              <a:rPr lang="en-US" baseline="0" dirty="0" smtClean="0"/>
              <a:t> the evidence and the review of </a:t>
            </a:r>
            <a:r>
              <a:rPr lang="en-US" baseline="0" dirty="0" err="1" smtClean="0"/>
              <a:t>telehealth</a:t>
            </a:r>
            <a:r>
              <a:rPr lang="en-US" baseline="0" dirty="0" smtClean="0"/>
              <a:t> in hypertension. </a:t>
            </a:r>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B3A02-3740-46E0-B7CE-C78BC016F39E}" type="slidenum">
              <a:rPr lang="en-US" smtClean="0"/>
              <a:pPr/>
              <a:t>‹#›</a:t>
            </a:fld>
            <a:endParaRPr lang="en-US" dirty="0"/>
          </a:p>
        </p:txBody>
      </p:sp>
      <p:pic>
        <p:nvPicPr>
          <p:cNvPr id="6" name="Picture 5" descr="gray climber.jpg"/>
          <p:cNvPicPr>
            <a:picLocks noChangeAspect="1"/>
          </p:cNvPicPr>
          <p:nvPr userDrawn="1"/>
        </p:nvPicPr>
        <p:blipFill>
          <a:blip r:embed="rId2" cstate="print"/>
          <a:stretch>
            <a:fillRect/>
          </a:stretch>
        </p:blipFill>
        <p:spPr>
          <a:xfrm>
            <a:off x="1676400" y="0"/>
            <a:ext cx="7467600" cy="6858000"/>
          </a:xfrm>
          <a:prstGeom prst="rect">
            <a:avLst/>
          </a:prstGeom>
        </p:spPr>
      </p:pic>
      <p:sp>
        <p:nvSpPr>
          <p:cNvPr id="11" name="Rectangle 10"/>
          <p:cNvSpPr/>
          <p:nvPr userDrawn="1"/>
        </p:nvSpPr>
        <p:spPr>
          <a:xfrm>
            <a:off x="0" y="5029200"/>
            <a:ext cx="17526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PEAK tyopgraphy conference title.tif"/>
          <p:cNvPicPr>
            <a:picLocks noChangeAspect="1"/>
          </p:cNvPicPr>
          <p:nvPr userDrawn="1"/>
        </p:nvPicPr>
        <p:blipFill>
          <a:blip r:embed="rId3" cstate="print"/>
          <a:stretch>
            <a:fillRect/>
          </a:stretch>
        </p:blipFill>
        <p:spPr>
          <a:xfrm>
            <a:off x="457200" y="228600"/>
            <a:ext cx="3212592" cy="18196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968CDE1-4F36-44A0-8E33-DF9CB9DA7B9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6D4DB-4979-4AA2-82C9-D5F151F3C62D}"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B3A02-3740-46E0-B7CE-C78BC016F39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6D4DB-4979-4AA2-82C9-D5F151F3C62D}" type="datetimeFigureOut">
              <a:rPr lang="en-US" smtClean="0"/>
              <a:pPr/>
              <a:t>7/5/2012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B3A02-3740-46E0-B7CE-C78BC016F39E}" type="slidenum">
              <a:rPr lang="en-US" smtClean="0"/>
              <a:pPr/>
              <a:t>‹#›</a:t>
            </a:fld>
            <a:endParaRPr lang="en-US" dirty="0"/>
          </a:p>
        </p:txBody>
      </p:sp>
      <p:pic>
        <p:nvPicPr>
          <p:cNvPr id="7" name="Picture 6" descr="banner for bump.jpg"/>
          <p:cNvPicPr>
            <a:picLocks noChangeAspect="1"/>
          </p:cNvPicPr>
          <p:nvPr userDrawn="1"/>
        </p:nvPicPr>
        <p:blipFill>
          <a:blip r:embed="rId15" cstate="print"/>
          <a:stretch>
            <a:fillRect/>
          </a:stretch>
        </p:blipFill>
        <p:spPr>
          <a:xfrm>
            <a:off x="0" y="5256328"/>
            <a:ext cx="7315200" cy="1601672"/>
          </a:xfrm>
          <a:prstGeom prst="rect">
            <a:avLst/>
          </a:prstGeom>
        </p:spPr>
      </p:pic>
      <p:pic>
        <p:nvPicPr>
          <p:cNvPr id="8" name="Picture 7" descr="LA Logo Web.jpg"/>
          <p:cNvPicPr>
            <a:picLocks noChangeAspect="1"/>
          </p:cNvPicPr>
          <p:nvPr userDrawn="1"/>
        </p:nvPicPr>
        <p:blipFill>
          <a:blip r:embed="rId16" cstate="print"/>
          <a:stretch>
            <a:fillRect/>
          </a:stretch>
        </p:blipFill>
        <p:spPr>
          <a:xfrm>
            <a:off x="7467600" y="6324600"/>
            <a:ext cx="1524000" cy="44697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17.wmf"/><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hyperlink" Target="http://www.leadingage.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eadingage.org/uploadedFiles/Content/About/CAST/CAST_Scenario_Planning.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6.gi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eadingage.org/uploadedFiles/Content/About/CAST/Resources/Preparing_for_the_Future_Case_Studie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3" Type="http://schemas.openxmlformats.org/officeDocument/2006/relationships/hyperlink" Target="mailto:MAlwan@LeadingAg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www.visonictech.com/Docs/Elpas/Tags/Healthcare%20Positioning%20Tag/Healthcare%20Positioning%20Tag%20Data%20Sheet%20.pdf"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wmf"/><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biomedcentral.com/1471-2318/8/28/figure/F1?highres=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a:bodyPr>
          <a:lstStyle/>
          <a:p>
            <a:r>
              <a:rPr lang="en-US" b="1" dirty="0" smtClean="0">
                <a:effectLst>
                  <a:outerShdw blurRad="38100" dist="38100" dir="2700000" algn="tl">
                    <a:srgbClr val="000000">
                      <a:alpha val="43137"/>
                    </a:srgbClr>
                  </a:outerShdw>
                </a:effectLst>
              </a:rPr>
              <a:t>Technologies to Strengthen and Support the Caregiver Network</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 y="3048000"/>
            <a:ext cx="8991600" cy="2362200"/>
          </a:xfrm>
        </p:spPr>
        <p:txBody>
          <a:bodyPr>
            <a:normAutofit fontScale="92500" lnSpcReduction="20000"/>
          </a:bodyPr>
          <a:lstStyle/>
          <a:p>
            <a:r>
              <a:rPr lang="en-US" dirty="0" smtClean="0">
                <a:solidFill>
                  <a:schemeClr val="tx1"/>
                </a:solidFill>
                <a:effectLst>
                  <a:outerShdw blurRad="38100" dist="38100" dir="2700000" algn="tl">
                    <a:srgbClr val="000000">
                      <a:alpha val="43137"/>
                    </a:srgbClr>
                  </a:outerShdw>
                </a:effectLst>
              </a:rPr>
              <a:t>Majd Alwan, Ph.D., SVP Technology, LeadingAge, CAST Executive Director </a:t>
            </a:r>
          </a:p>
          <a:p>
            <a:endParaRPr lang="en-US" dirty="0" smtClean="0">
              <a:solidFill>
                <a:schemeClr val="tx1"/>
              </a:solidFill>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6th Annual National Conference for </a:t>
            </a:r>
            <a:r>
              <a:rPr lang="en-US" dirty="0" err="1" smtClean="0">
                <a:effectLst>
                  <a:outerShdw blurRad="38100" dist="38100" dir="2700000" algn="tl">
                    <a:srgbClr val="000000">
                      <a:alpha val="43137"/>
                    </a:srgbClr>
                  </a:outerShdw>
                </a:effectLst>
              </a:rPr>
              <a:t>Caregiving</a:t>
            </a:r>
            <a:r>
              <a:rPr lang="en-US" dirty="0" smtClean="0">
                <a:effectLst>
                  <a:outerShdw blurRad="38100" dist="38100" dir="2700000" algn="tl">
                    <a:srgbClr val="000000">
                      <a:alpha val="43137"/>
                    </a:srgbClr>
                  </a:outerShdw>
                </a:effectLst>
              </a:rPr>
              <a:t> Coalitions</a:t>
            </a:r>
          </a:p>
          <a:p>
            <a:pPr algn="l"/>
            <a:r>
              <a:rPr lang="en-US" dirty="0" smtClean="0">
                <a:effectLst>
                  <a:outerShdw blurRad="38100" dist="38100" dir="2700000" algn="tl">
                    <a:srgbClr val="000000">
                      <a:alpha val="43137"/>
                    </a:srgbClr>
                  </a:outerShdw>
                </a:effectLst>
              </a:rPr>
              <a:t>July 10, 2012</a:t>
            </a:r>
          </a:p>
        </p:txBody>
      </p:sp>
      <p:pic>
        <p:nvPicPr>
          <p:cNvPr id="4" name="Picture 14"/>
          <p:cNvPicPr>
            <a:picLocks noChangeAspect="1" noChangeArrowheads="1"/>
          </p:cNvPicPr>
          <p:nvPr/>
        </p:nvPicPr>
        <p:blipFill>
          <a:blip r:embed="rId2"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04800" y="12034"/>
            <a:ext cx="8534400" cy="1143000"/>
          </a:xfrm>
        </p:spPr>
        <p:txBody>
          <a:bodyPr>
            <a:normAutofit/>
          </a:bodyPr>
          <a:lstStyle/>
          <a:p>
            <a:pPr>
              <a:defRPr/>
            </a:pPr>
            <a:r>
              <a:rPr lang="en-US" sz="4000" b="1" dirty="0" err="1" smtClean="0">
                <a:effectLst>
                  <a:outerShdw blurRad="38100" dist="38100" dir="2700000" algn="tl">
                    <a:srgbClr val="C0C0C0"/>
                  </a:outerShdw>
                </a:effectLst>
              </a:rPr>
              <a:t>Telehealth</a:t>
            </a:r>
            <a:endParaRPr lang="en-US" sz="4000" b="1" dirty="0" smtClean="0">
              <a:effectLst>
                <a:outerShdw blurRad="38100" dist="38100" dir="2700000" algn="tl">
                  <a:srgbClr val="C0C0C0"/>
                </a:outerShdw>
              </a:effectLst>
            </a:endParaRPr>
          </a:p>
        </p:txBody>
      </p:sp>
      <p:sp>
        <p:nvSpPr>
          <p:cNvPr id="13315" name="Rectangle 3"/>
          <p:cNvSpPr>
            <a:spLocks noGrp="1" noChangeArrowheads="1"/>
          </p:cNvSpPr>
          <p:nvPr>
            <p:ph type="body" sz="half" idx="1"/>
          </p:nvPr>
        </p:nvSpPr>
        <p:spPr>
          <a:xfrm>
            <a:off x="0" y="1752600"/>
            <a:ext cx="4495800" cy="3505200"/>
          </a:xfrm>
        </p:spPr>
        <p:txBody>
          <a:bodyPr>
            <a:normAutofit fontScale="92500" lnSpcReduction="20000"/>
          </a:bodyPr>
          <a:lstStyle/>
          <a:p>
            <a:pPr>
              <a:lnSpc>
                <a:spcPct val="90000"/>
              </a:lnSpc>
            </a:pPr>
            <a:r>
              <a:rPr lang="en-US" sz="2800" b="1" dirty="0" smtClean="0"/>
              <a:t>Telemedicine/ Tele-health</a:t>
            </a:r>
            <a:r>
              <a:rPr lang="en-US" sz="2800" dirty="0" smtClean="0"/>
              <a:t> (biometrics: pulse, BP, glucose, temperature, weight; daily wellness check; 2- way video health consultations care coordination; medication compliance)</a:t>
            </a:r>
          </a:p>
          <a:p>
            <a:pPr>
              <a:lnSpc>
                <a:spcPct val="90000"/>
              </a:lnSpc>
            </a:pPr>
            <a:r>
              <a:rPr lang="en-US" sz="2800" b="1" dirty="0" err="1" smtClean="0"/>
              <a:t>mHealth</a:t>
            </a:r>
            <a:r>
              <a:rPr lang="en-US" sz="2800" dirty="0" smtClean="0"/>
              <a:t> is the new wave of </a:t>
            </a:r>
            <a:r>
              <a:rPr lang="en-US" sz="2800" dirty="0" err="1" smtClean="0"/>
              <a:t>telehealth</a:t>
            </a:r>
            <a:r>
              <a:rPr lang="en-US" sz="2800" dirty="0" smtClean="0"/>
              <a:t> using mobile devices </a:t>
            </a:r>
          </a:p>
        </p:txBody>
      </p:sp>
      <p:pic>
        <p:nvPicPr>
          <p:cNvPr id="13316" name="Picture 4"/>
          <p:cNvPicPr>
            <a:picLocks noGrp="1" noChangeAspect="1" noChangeArrowheads="1"/>
          </p:cNvPicPr>
          <p:nvPr>
            <p:ph sz="quarter" idx="2"/>
          </p:nvPr>
        </p:nvPicPr>
        <p:blipFill>
          <a:blip r:embed="rId3" cstate="print">
            <a:lum contrast="6000"/>
          </a:blip>
          <a:srcRect/>
          <a:stretch>
            <a:fillRect/>
          </a:stretch>
        </p:blipFill>
        <p:spPr>
          <a:xfrm>
            <a:off x="4800600" y="1026695"/>
            <a:ext cx="4114800" cy="3068638"/>
          </a:xfrm>
          <a:noFill/>
        </p:spPr>
      </p:pic>
      <p:pic>
        <p:nvPicPr>
          <p:cNvPr id="13317" name="Picture 5" descr="televyou500_2"/>
          <p:cNvPicPr>
            <a:picLocks noGrp="1" noChangeAspect="1" noChangeArrowheads="1"/>
          </p:cNvPicPr>
          <p:nvPr>
            <p:ph sz="quarter" idx="3"/>
          </p:nvPr>
        </p:nvPicPr>
        <p:blipFill>
          <a:blip r:embed="rId4" cstate="print">
            <a:lum contrast="12000"/>
          </a:blip>
          <a:srcRect/>
          <a:stretch>
            <a:fillRect/>
          </a:stretch>
        </p:blipFill>
        <p:spPr>
          <a:xfrm>
            <a:off x="6477000" y="3797972"/>
            <a:ext cx="2438400" cy="1749425"/>
          </a:xfrm>
        </p:spPr>
      </p:pic>
      <p:pic>
        <p:nvPicPr>
          <p:cNvPr id="13318" name="Picture 7" descr="intel_health_guide_remote_health_monitor"/>
          <p:cNvPicPr>
            <a:picLocks noChangeAspect="1" noChangeArrowheads="1"/>
          </p:cNvPicPr>
          <p:nvPr/>
        </p:nvPicPr>
        <p:blipFill>
          <a:blip r:embed="rId5" cstate="print"/>
          <a:srcRect/>
          <a:stretch>
            <a:fillRect/>
          </a:stretch>
        </p:blipFill>
        <p:spPr bwMode="auto">
          <a:xfrm>
            <a:off x="4249738" y="4026572"/>
            <a:ext cx="2303462" cy="2179638"/>
          </a:xfrm>
          <a:prstGeom prst="rect">
            <a:avLst/>
          </a:prstGeom>
          <a:noFill/>
          <a:ln w="9525">
            <a:noFill/>
            <a:miter lim="800000"/>
            <a:headEnd/>
            <a:tailEnd/>
          </a:ln>
        </p:spPr>
      </p:pic>
      <p:pic>
        <p:nvPicPr>
          <p:cNvPr id="8" name="Picture 14"/>
          <p:cNvPicPr>
            <a:picLocks noChangeAspect="1" noChangeArrowheads="1"/>
          </p:cNvPicPr>
          <p:nvPr/>
        </p:nvPicPr>
        <p:blipFill>
          <a:blip r:embed="rId6"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304800" y="12034"/>
            <a:ext cx="8534400" cy="1143000"/>
          </a:xfrm>
        </p:spPr>
        <p:txBody>
          <a:bodyPr>
            <a:normAutofit/>
          </a:bodyPr>
          <a:lstStyle/>
          <a:p>
            <a:pPr>
              <a:defRPr/>
            </a:pPr>
            <a:r>
              <a:rPr lang="en-US" sz="4000" b="1" dirty="0" smtClean="0">
                <a:effectLst>
                  <a:outerShdw blurRad="38100" dist="38100" dir="2700000" algn="tl">
                    <a:srgbClr val="C0C0C0"/>
                  </a:outerShdw>
                </a:effectLst>
              </a:rPr>
              <a:t>Medication Adherence </a:t>
            </a:r>
          </a:p>
        </p:txBody>
      </p:sp>
      <p:sp>
        <p:nvSpPr>
          <p:cNvPr id="14339" name="Rectangle 3"/>
          <p:cNvSpPr>
            <a:spLocks noGrp="1" noChangeArrowheads="1"/>
          </p:cNvSpPr>
          <p:nvPr>
            <p:ph type="body" sz="half" idx="1"/>
          </p:nvPr>
        </p:nvSpPr>
        <p:spPr>
          <a:xfrm>
            <a:off x="-28074" y="1138992"/>
            <a:ext cx="4495800" cy="5105400"/>
          </a:xfrm>
        </p:spPr>
        <p:txBody>
          <a:bodyPr/>
          <a:lstStyle/>
          <a:p>
            <a:r>
              <a:rPr lang="en-US" sz="2800" b="1" dirty="0" smtClean="0"/>
              <a:t>Medication Reminder systems </a:t>
            </a:r>
            <a:endParaRPr lang="en-US" sz="2800" dirty="0" smtClean="0"/>
          </a:p>
          <a:p>
            <a:pPr lvl="1"/>
            <a:r>
              <a:rPr lang="en-US" sz="2400" dirty="0" smtClean="0"/>
              <a:t>Portable (wrist watch, pager), cell phones with pill reminders, dispensers (mostly unmonitored)</a:t>
            </a:r>
          </a:p>
          <a:p>
            <a:pPr lvl="1"/>
            <a:r>
              <a:rPr lang="en-US" sz="2400" dirty="0" smtClean="0"/>
              <a:t>Monitored dispensers</a:t>
            </a:r>
          </a:p>
        </p:txBody>
      </p:sp>
      <p:pic>
        <p:nvPicPr>
          <p:cNvPr id="14340" name="Picture 14" descr="06_tabsafe"/>
          <p:cNvPicPr>
            <a:picLocks noChangeAspect="1" noChangeArrowheads="1"/>
          </p:cNvPicPr>
          <p:nvPr/>
        </p:nvPicPr>
        <p:blipFill>
          <a:blip r:embed="rId3" cstate="print"/>
          <a:srcRect/>
          <a:stretch>
            <a:fillRect/>
          </a:stretch>
        </p:blipFill>
        <p:spPr bwMode="auto">
          <a:xfrm>
            <a:off x="6553200" y="1788698"/>
            <a:ext cx="2568575" cy="3733800"/>
          </a:xfrm>
          <a:prstGeom prst="rect">
            <a:avLst/>
          </a:prstGeom>
          <a:noFill/>
          <a:ln w="9525">
            <a:noFill/>
            <a:miter lim="800000"/>
            <a:headEnd/>
            <a:tailEnd/>
          </a:ln>
        </p:spPr>
      </p:pic>
      <p:pic>
        <p:nvPicPr>
          <p:cNvPr id="14341" name="Picture 20" descr="MD2_Hi-res2"/>
          <p:cNvPicPr>
            <a:picLocks noChangeAspect="1" noChangeArrowheads="1"/>
          </p:cNvPicPr>
          <p:nvPr/>
        </p:nvPicPr>
        <p:blipFill>
          <a:blip r:embed="rId4" cstate="print"/>
          <a:srcRect l="25000" t="20160" r="22501" b="17101"/>
          <a:stretch>
            <a:fillRect/>
          </a:stretch>
        </p:blipFill>
        <p:spPr bwMode="auto">
          <a:xfrm>
            <a:off x="381000" y="4379498"/>
            <a:ext cx="1947863" cy="1981200"/>
          </a:xfrm>
          <a:prstGeom prst="rect">
            <a:avLst/>
          </a:prstGeom>
          <a:noFill/>
          <a:ln w="9525">
            <a:noFill/>
            <a:miter lim="800000"/>
            <a:headEnd/>
            <a:tailEnd/>
          </a:ln>
        </p:spPr>
      </p:pic>
      <p:pic>
        <p:nvPicPr>
          <p:cNvPr id="14342" name="Picture 22" descr="WatchMinder"/>
          <p:cNvPicPr>
            <a:picLocks noChangeAspect="1" noChangeArrowheads="1"/>
          </p:cNvPicPr>
          <p:nvPr/>
        </p:nvPicPr>
        <p:blipFill>
          <a:blip r:embed="rId5" cstate="print"/>
          <a:srcRect/>
          <a:stretch>
            <a:fillRect/>
          </a:stretch>
        </p:blipFill>
        <p:spPr bwMode="auto">
          <a:xfrm>
            <a:off x="7329488" y="493298"/>
            <a:ext cx="1585912" cy="1671638"/>
          </a:xfrm>
          <a:prstGeom prst="rect">
            <a:avLst/>
          </a:prstGeom>
          <a:noFill/>
          <a:ln w="9525">
            <a:noFill/>
            <a:miter lim="800000"/>
            <a:headEnd/>
            <a:tailEnd/>
          </a:ln>
        </p:spPr>
      </p:pic>
      <p:pic>
        <p:nvPicPr>
          <p:cNvPr id="14343" name="Picture 24" descr="30"/>
          <p:cNvPicPr>
            <a:picLocks noChangeAspect="1" noChangeArrowheads="1"/>
          </p:cNvPicPr>
          <p:nvPr/>
        </p:nvPicPr>
        <p:blipFill>
          <a:blip r:embed="rId6" cstate="print"/>
          <a:srcRect t="11539"/>
          <a:stretch>
            <a:fillRect/>
          </a:stretch>
        </p:blipFill>
        <p:spPr bwMode="auto">
          <a:xfrm>
            <a:off x="4900864" y="4150898"/>
            <a:ext cx="1631950" cy="1752600"/>
          </a:xfrm>
          <a:prstGeom prst="rect">
            <a:avLst/>
          </a:prstGeom>
          <a:noFill/>
          <a:ln w="9525">
            <a:noFill/>
            <a:miter lim="800000"/>
            <a:headEnd/>
            <a:tailEnd/>
          </a:ln>
        </p:spPr>
      </p:pic>
      <p:pic>
        <p:nvPicPr>
          <p:cNvPr id="14344" name="Picture 30" descr="medsignalssmartpillbox-small"/>
          <p:cNvPicPr>
            <a:picLocks noChangeAspect="1" noChangeArrowheads="1"/>
          </p:cNvPicPr>
          <p:nvPr/>
        </p:nvPicPr>
        <p:blipFill>
          <a:blip r:embed="rId7" cstate="print"/>
          <a:srcRect/>
          <a:stretch>
            <a:fillRect/>
          </a:stretch>
        </p:blipFill>
        <p:spPr bwMode="auto">
          <a:xfrm>
            <a:off x="2495550" y="4341398"/>
            <a:ext cx="2381250" cy="2019300"/>
          </a:xfrm>
          <a:prstGeom prst="rect">
            <a:avLst/>
          </a:prstGeom>
          <a:noFill/>
          <a:ln w="9525">
            <a:noFill/>
            <a:miter lim="800000"/>
            <a:headEnd/>
            <a:tailEnd/>
          </a:ln>
        </p:spPr>
      </p:pic>
      <p:pic>
        <p:nvPicPr>
          <p:cNvPr id="14345" name="Picture 32" descr="pillbox02"/>
          <p:cNvPicPr>
            <a:picLocks noChangeAspect="1" noChangeArrowheads="1"/>
          </p:cNvPicPr>
          <p:nvPr/>
        </p:nvPicPr>
        <p:blipFill>
          <a:blip r:embed="rId8" cstate="print"/>
          <a:srcRect/>
          <a:stretch>
            <a:fillRect/>
          </a:stretch>
        </p:blipFill>
        <p:spPr bwMode="auto">
          <a:xfrm>
            <a:off x="5029200" y="1179098"/>
            <a:ext cx="1511300" cy="2786063"/>
          </a:xfrm>
          <a:prstGeom prst="rect">
            <a:avLst/>
          </a:prstGeom>
          <a:noFill/>
          <a:ln w="9525">
            <a:noFill/>
            <a:miter lim="800000"/>
            <a:headEnd/>
            <a:tailEnd/>
          </a:ln>
        </p:spPr>
      </p:pic>
      <p:pic>
        <p:nvPicPr>
          <p:cNvPr id="11" name="Picture 14"/>
          <p:cNvPicPr>
            <a:picLocks noChangeAspect="1" noChangeArrowheads="1"/>
          </p:cNvPicPr>
          <p:nvPr/>
        </p:nvPicPr>
        <p:blipFill>
          <a:blip r:embed="rId9"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112294"/>
            <a:ext cx="7772400" cy="1143000"/>
          </a:xfrm>
        </p:spPr>
        <p:txBody>
          <a:bodyPr>
            <a:normAutofit/>
          </a:bodyPr>
          <a:lstStyle/>
          <a:p>
            <a:pPr>
              <a:defRPr/>
            </a:pPr>
            <a:r>
              <a:rPr lang="en-US" sz="4000" b="1" dirty="0" smtClean="0">
                <a:effectLst>
                  <a:outerShdw blurRad="38100" dist="38100" dir="2700000" algn="tl">
                    <a:srgbClr val="C0C0C0"/>
                  </a:outerShdw>
                </a:effectLst>
              </a:rPr>
              <a:t>Physical Health/Wellbeing</a:t>
            </a:r>
          </a:p>
        </p:txBody>
      </p:sp>
      <p:sp>
        <p:nvSpPr>
          <p:cNvPr id="12291" name="Rectangle 3"/>
          <p:cNvSpPr>
            <a:spLocks noGrp="1" noChangeArrowheads="1"/>
          </p:cNvSpPr>
          <p:nvPr>
            <p:ph type="body" sz="half" idx="1"/>
          </p:nvPr>
        </p:nvSpPr>
        <p:spPr>
          <a:xfrm>
            <a:off x="0" y="1279362"/>
            <a:ext cx="5105400" cy="4495800"/>
          </a:xfrm>
        </p:spPr>
        <p:txBody>
          <a:bodyPr/>
          <a:lstStyle/>
          <a:p>
            <a:pPr marL="609600" indent="-609600"/>
            <a:r>
              <a:rPr lang="en-US" sz="2800" b="1" dirty="0" smtClean="0"/>
              <a:t>Wearable devices</a:t>
            </a:r>
            <a:r>
              <a:rPr lang="en-US" sz="2800" dirty="0" smtClean="0"/>
              <a:t> (activity monitors, cardiac monitor, ambulatory blood pressure monitors)</a:t>
            </a:r>
          </a:p>
          <a:p>
            <a:pPr marL="609600" indent="-609600"/>
            <a:endParaRPr lang="en-US" sz="1400" dirty="0" smtClean="0"/>
          </a:p>
          <a:p>
            <a:pPr marL="609600" indent="-609600"/>
            <a:r>
              <a:rPr lang="en-US" sz="2800" b="1" dirty="0" smtClean="0"/>
              <a:t>Environment/Passive</a:t>
            </a:r>
            <a:r>
              <a:rPr lang="en-US" sz="2800" dirty="0" smtClean="0"/>
              <a:t> (motion sensors based activity monitors, sleep/bed sensors)</a:t>
            </a:r>
          </a:p>
        </p:txBody>
      </p:sp>
      <p:pic>
        <p:nvPicPr>
          <p:cNvPr id="12292" name="Picture 4" descr="C:\files\Halo\fundraising\pitch\images\HaloUnit.png"/>
          <p:cNvPicPr>
            <a:picLocks noChangeAspect="1" noChangeArrowheads="1"/>
          </p:cNvPicPr>
          <p:nvPr/>
        </p:nvPicPr>
        <p:blipFill>
          <a:blip r:embed="rId3" cstate="print"/>
          <a:srcRect/>
          <a:stretch>
            <a:fillRect/>
          </a:stretch>
        </p:blipFill>
        <p:spPr bwMode="auto">
          <a:xfrm>
            <a:off x="4593974" y="1415636"/>
            <a:ext cx="2697162" cy="906462"/>
          </a:xfrm>
          <a:prstGeom prst="rect">
            <a:avLst/>
          </a:prstGeom>
          <a:noFill/>
          <a:ln w="9525">
            <a:noFill/>
            <a:miter lim="800000"/>
            <a:headEnd/>
            <a:tailEnd/>
          </a:ln>
        </p:spPr>
      </p:pic>
      <p:pic>
        <p:nvPicPr>
          <p:cNvPr id="12293" name="Picture 12" descr="Bed_Monitor"/>
          <p:cNvPicPr>
            <a:picLocks noChangeAspect="1" noChangeArrowheads="1"/>
          </p:cNvPicPr>
          <p:nvPr/>
        </p:nvPicPr>
        <p:blipFill>
          <a:blip r:embed="rId4" cstate="print"/>
          <a:srcRect/>
          <a:stretch>
            <a:fillRect/>
          </a:stretch>
        </p:blipFill>
        <p:spPr bwMode="auto">
          <a:xfrm>
            <a:off x="4997116" y="2435145"/>
            <a:ext cx="4114800" cy="2689225"/>
          </a:xfrm>
          <a:prstGeom prst="rect">
            <a:avLst/>
          </a:prstGeom>
          <a:noFill/>
          <a:ln w="9525">
            <a:noFill/>
            <a:miter lim="800000"/>
            <a:headEnd/>
            <a:tailEnd/>
          </a:ln>
        </p:spPr>
      </p:pic>
      <p:pic>
        <p:nvPicPr>
          <p:cNvPr id="12294" name="Picture 6"/>
          <p:cNvPicPr>
            <a:picLocks noGrp="1" noChangeAspect="1" noChangeArrowheads="1"/>
          </p:cNvPicPr>
          <p:nvPr>
            <p:ph sz="half" idx="1"/>
          </p:nvPr>
        </p:nvPicPr>
        <p:blipFill>
          <a:blip r:embed="rId5" cstate="print"/>
          <a:srcRect b="25581"/>
          <a:stretch>
            <a:fillRect/>
          </a:stretch>
        </p:blipFill>
        <p:spPr>
          <a:xfrm>
            <a:off x="4343400" y="5065298"/>
            <a:ext cx="4800600" cy="1219200"/>
          </a:xfrm>
          <a:noFill/>
        </p:spPr>
      </p:pic>
      <p:pic>
        <p:nvPicPr>
          <p:cNvPr id="12295" name="Picture 4"/>
          <p:cNvPicPr>
            <a:picLocks noGrp="1" noChangeAspect="1" noChangeArrowheads="1"/>
          </p:cNvPicPr>
          <p:nvPr>
            <p:ph sz="quarter" idx="2"/>
          </p:nvPr>
        </p:nvPicPr>
        <p:blipFill>
          <a:blip r:embed="rId6" cstate="print">
            <a:lum contrast="-6000"/>
          </a:blip>
          <a:srcRect b="12668"/>
          <a:stretch>
            <a:fillRect/>
          </a:stretch>
        </p:blipFill>
        <p:spPr>
          <a:xfrm>
            <a:off x="7291221" y="1179098"/>
            <a:ext cx="1836737" cy="1600200"/>
          </a:xfrm>
          <a:noFill/>
        </p:spPr>
      </p:pic>
      <p:pic>
        <p:nvPicPr>
          <p:cNvPr id="8" name="Picture 14"/>
          <p:cNvPicPr>
            <a:picLocks noChangeAspect="1" noChangeArrowheads="1"/>
          </p:cNvPicPr>
          <p:nvPr/>
        </p:nvPicPr>
        <p:blipFill>
          <a:blip r:embed="rId7"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717885" y="0"/>
            <a:ext cx="7772400" cy="1143000"/>
          </a:xfrm>
        </p:spPr>
        <p:txBody>
          <a:bodyPr>
            <a:normAutofit/>
          </a:bodyPr>
          <a:lstStyle/>
          <a:p>
            <a:pPr>
              <a:defRPr/>
            </a:pPr>
            <a:r>
              <a:rPr lang="en-US" sz="4000" b="1" dirty="0" smtClean="0">
                <a:effectLst>
                  <a:outerShdw blurRad="38100" dist="38100" dir="2700000" algn="tl">
                    <a:srgbClr val="C0C0C0"/>
                  </a:outerShdw>
                </a:effectLst>
              </a:rPr>
              <a:t>Social Connectedness</a:t>
            </a:r>
          </a:p>
        </p:txBody>
      </p:sp>
      <p:sp>
        <p:nvSpPr>
          <p:cNvPr id="16387" name="Rectangle 3"/>
          <p:cNvSpPr>
            <a:spLocks noGrp="1" noChangeArrowheads="1"/>
          </p:cNvSpPr>
          <p:nvPr>
            <p:ph type="body" sz="half" idx="1"/>
          </p:nvPr>
        </p:nvSpPr>
        <p:spPr>
          <a:xfrm>
            <a:off x="76200" y="1219200"/>
            <a:ext cx="4191000" cy="4876800"/>
          </a:xfrm>
        </p:spPr>
        <p:txBody>
          <a:bodyPr/>
          <a:lstStyle/>
          <a:p>
            <a:r>
              <a:rPr lang="en-US" sz="2800" b="1" smtClean="0"/>
              <a:t>Phones</a:t>
            </a:r>
            <a:r>
              <a:rPr lang="en-US" sz="2800" smtClean="0"/>
              <a:t> (amplified phones, easy to use cell phones)</a:t>
            </a:r>
          </a:p>
          <a:p>
            <a:r>
              <a:rPr lang="en-US" sz="2800" b="1" smtClean="0"/>
              <a:t>Two-way video conferencing phone</a:t>
            </a:r>
            <a:endParaRPr lang="en-US" sz="2800" smtClean="0"/>
          </a:p>
          <a:p>
            <a:r>
              <a:rPr lang="en-US" sz="2800" b="1" smtClean="0"/>
              <a:t>Entertainment/ Theraputainment </a:t>
            </a:r>
            <a:r>
              <a:rPr lang="en-US" sz="2800" smtClean="0"/>
              <a:t>(Cognitive and/or Physical exercise)</a:t>
            </a:r>
            <a:r>
              <a:rPr lang="en-US" sz="2800" b="1" smtClean="0"/>
              <a:t>  </a:t>
            </a:r>
          </a:p>
        </p:txBody>
      </p:sp>
      <p:pic>
        <p:nvPicPr>
          <p:cNvPr id="16388" name="Picture 4" descr="mPower_intro"/>
          <p:cNvPicPr>
            <a:picLocks noGrp="1" noChangeAspect="1" noChangeArrowheads="1"/>
          </p:cNvPicPr>
          <p:nvPr>
            <p:ph sz="quarter" idx="2"/>
          </p:nvPr>
        </p:nvPicPr>
        <p:blipFill>
          <a:blip r:embed="rId3" cstate="print"/>
          <a:srcRect/>
          <a:stretch>
            <a:fillRect/>
          </a:stretch>
        </p:blipFill>
        <p:spPr>
          <a:xfrm>
            <a:off x="4953000" y="1219200"/>
            <a:ext cx="4191000" cy="1617663"/>
          </a:xfrm>
          <a:noFill/>
        </p:spPr>
      </p:pic>
      <p:pic>
        <p:nvPicPr>
          <p:cNvPr id="16389" name="Picture 5" descr="Cell Phone For Seniors"/>
          <p:cNvPicPr>
            <a:picLocks noGrp="1" noChangeAspect="1" noChangeArrowheads="1"/>
          </p:cNvPicPr>
          <p:nvPr>
            <p:ph sz="quarter" idx="4294967295"/>
          </p:nvPr>
        </p:nvPicPr>
        <p:blipFill>
          <a:blip r:embed="rId4" cstate="print"/>
          <a:srcRect r="74219"/>
          <a:stretch>
            <a:fillRect/>
          </a:stretch>
        </p:blipFill>
        <p:spPr>
          <a:xfrm>
            <a:off x="4267200" y="1018674"/>
            <a:ext cx="1295400" cy="3641725"/>
          </a:xfrm>
        </p:spPr>
      </p:pic>
      <p:pic>
        <p:nvPicPr>
          <p:cNvPr id="16390" name="Picture 6" descr="Bicycle"/>
          <p:cNvPicPr>
            <a:picLocks noGrp="1" noChangeAspect="1" noChangeArrowheads="1"/>
          </p:cNvPicPr>
          <p:nvPr>
            <p:ph sz="quarter" idx="3"/>
          </p:nvPr>
        </p:nvPicPr>
        <p:blipFill>
          <a:blip r:embed="rId5" cstate="print">
            <a:lum contrast="18000"/>
          </a:blip>
          <a:srcRect/>
          <a:stretch>
            <a:fillRect/>
          </a:stretch>
        </p:blipFill>
        <p:spPr>
          <a:xfrm>
            <a:off x="5867400" y="2819400"/>
            <a:ext cx="3276600" cy="2457450"/>
          </a:xfrm>
        </p:spPr>
      </p:pic>
      <p:pic>
        <p:nvPicPr>
          <p:cNvPr id="16391" name="Picture 4" descr="Residents at the Sedgebrook retirement community in Lincolnshire, USA enjoying the Nintendo Wii"/>
          <p:cNvPicPr>
            <a:picLocks noChangeAspect="1" noChangeArrowheads="1"/>
          </p:cNvPicPr>
          <p:nvPr/>
        </p:nvPicPr>
        <p:blipFill>
          <a:blip r:embed="rId6" cstate="print"/>
          <a:srcRect l="6857" r="6285"/>
          <a:stretch>
            <a:fillRect/>
          </a:stretch>
        </p:blipFill>
        <p:spPr bwMode="auto">
          <a:xfrm>
            <a:off x="4191000" y="4376738"/>
            <a:ext cx="2895600" cy="2481262"/>
          </a:xfrm>
          <a:prstGeom prst="rect">
            <a:avLst/>
          </a:prstGeom>
          <a:noFill/>
          <a:ln w="9525">
            <a:noFill/>
            <a:miter lim="800000"/>
            <a:headEnd/>
            <a:tailEnd/>
          </a:ln>
        </p:spPr>
      </p:pic>
      <p:pic>
        <p:nvPicPr>
          <p:cNvPr id="16392" name="Picture 8" descr="ACN Video Phone"/>
          <p:cNvPicPr>
            <a:picLocks noChangeAspect="1" noChangeArrowheads="1"/>
          </p:cNvPicPr>
          <p:nvPr/>
        </p:nvPicPr>
        <p:blipFill>
          <a:blip r:embed="rId7" cstate="print"/>
          <a:srcRect/>
          <a:stretch>
            <a:fillRect/>
          </a:stretch>
        </p:blipFill>
        <p:spPr bwMode="auto">
          <a:xfrm>
            <a:off x="7090612" y="5181600"/>
            <a:ext cx="1509713"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76200"/>
            <a:ext cx="7772400" cy="1143000"/>
          </a:xfrm>
        </p:spPr>
        <p:txBody>
          <a:bodyPr>
            <a:normAutofit/>
          </a:bodyPr>
          <a:lstStyle/>
          <a:p>
            <a:pPr>
              <a:defRPr/>
            </a:pPr>
            <a:r>
              <a:rPr lang="en-US" sz="4000" b="1" dirty="0" smtClean="0">
                <a:effectLst>
                  <a:outerShdw blurRad="38100" dist="38100" dir="2700000" algn="tl">
                    <a:srgbClr val="C0C0C0"/>
                  </a:outerShdw>
                </a:effectLst>
              </a:rPr>
              <a:t>EHRs &amp; </a:t>
            </a:r>
            <a:r>
              <a:rPr lang="en-US" sz="4000" b="1" dirty="0" err="1" smtClean="0">
                <a:effectLst>
                  <a:outerShdw blurRad="38100" dist="38100" dir="2700000" algn="tl">
                    <a:srgbClr val="C0C0C0"/>
                  </a:outerShdw>
                </a:effectLst>
              </a:rPr>
              <a:t>PoC</a:t>
            </a:r>
            <a:r>
              <a:rPr lang="en-US" sz="4000" b="1" dirty="0" smtClean="0">
                <a:effectLst>
                  <a:outerShdw blurRad="38100" dist="38100" dir="2700000" algn="tl">
                    <a:srgbClr val="C0C0C0"/>
                  </a:outerShdw>
                </a:effectLst>
              </a:rPr>
              <a:t> Technologies</a:t>
            </a:r>
          </a:p>
        </p:txBody>
      </p:sp>
      <p:sp>
        <p:nvSpPr>
          <p:cNvPr id="17411" name="Rectangle 3"/>
          <p:cNvSpPr>
            <a:spLocks noGrp="1" noChangeArrowheads="1"/>
          </p:cNvSpPr>
          <p:nvPr>
            <p:ph type="body" sz="half" idx="1"/>
          </p:nvPr>
        </p:nvSpPr>
        <p:spPr>
          <a:xfrm>
            <a:off x="0" y="493292"/>
            <a:ext cx="3276600" cy="5181600"/>
          </a:xfrm>
        </p:spPr>
        <p:txBody>
          <a:bodyPr>
            <a:normAutofit/>
          </a:bodyPr>
          <a:lstStyle/>
          <a:p>
            <a:pPr eaLnBrk="1" hangingPunct="1">
              <a:lnSpc>
                <a:spcPct val="80000"/>
              </a:lnSpc>
              <a:buFont typeface="Verdana" pitchFamily="34" charset="0"/>
              <a:buNone/>
            </a:pPr>
            <a:endParaRPr lang="en-US" sz="2000" dirty="0" smtClean="0"/>
          </a:p>
          <a:p>
            <a:pPr>
              <a:lnSpc>
                <a:spcPct val="80000"/>
              </a:lnSpc>
              <a:buFont typeface="Verdana" pitchFamily="34" charset="0"/>
              <a:buChar char="•"/>
            </a:pPr>
            <a:r>
              <a:rPr lang="en-US" sz="2600" b="1" dirty="0" smtClean="0"/>
              <a:t>Interoperable EHR and Point of Care systems</a:t>
            </a:r>
            <a:r>
              <a:rPr lang="en-US" sz="2600" dirty="0" smtClean="0"/>
              <a:t>: Electronic clinical charting; CPOE; e-Prescribing; Lab interfaces; e-MAR systems; Documentation systems; Shared care planning systems; Bedside medication dispensing; Wound care applications.</a:t>
            </a:r>
          </a:p>
          <a:p>
            <a:pPr>
              <a:lnSpc>
                <a:spcPct val="80000"/>
              </a:lnSpc>
              <a:buFontTx/>
              <a:buNone/>
            </a:pPr>
            <a:endParaRPr lang="en-US" sz="2000" dirty="0" smtClean="0"/>
          </a:p>
        </p:txBody>
      </p:sp>
      <p:pic>
        <p:nvPicPr>
          <p:cNvPr id="17412" name="Picture 4" descr="IntelPC-757832"/>
          <p:cNvPicPr>
            <a:picLocks noGrp="1" noChangeAspect="1" noChangeArrowheads="1"/>
          </p:cNvPicPr>
          <p:nvPr>
            <p:ph sz="quarter" idx="2"/>
          </p:nvPr>
        </p:nvPicPr>
        <p:blipFill>
          <a:blip r:embed="rId3" cstate="print"/>
          <a:srcRect/>
          <a:stretch>
            <a:fillRect/>
          </a:stretch>
        </p:blipFill>
        <p:spPr>
          <a:xfrm>
            <a:off x="6096000" y="1115850"/>
            <a:ext cx="3001963" cy="2144712"/>
          </a:xfrm>
        </p:spPr>
      </p:pic>
      <p:pic>
        <p:nvPicPr>
          <p:cNvPr id="17413" name="Picture 5" descr="caretracker copy"/>
          <p:cNvPicPr>
            <a:picLocks noGrp="1" noChangeAspect="1" noChangeArrowheads="1"/>
          </p:cNvPicPr>
          <p:nvPr>
            <p:ph sz="quarter" idx="3"/>
          </p:nvPr>
        </p:nvPicPr>
        <p:blipFill>
          <a:blip r:embed="rId4" cstate="print"/>
          <a:srcRect/>
          <a:stretch>
            <a:fillRect/>
          </a:stretch>
        </p:blipFill>
        <p:spPr>
          <a:xfrm>
            <a:off x="5638800" y="3270087"/>
            <a:ext cx="3505200" cy="2187575"/>
          </a:xfrm>
        </p:spPr>
      </p:pic>
      <p:pic>
        <p:nvPicPr>
          <p:cNvPr id="279558" name="Picture 6" descr="AccuNurse photo"/>
          <p:cNvPicPr>
            <a:picLocks noChangeAspect="1" noChangeArrowheads="1"/>
          </p:cNvPicPr>
          <p:nvPr/>
        </p:nvPicPr>
        <p:blipFill>
          <a:blip r:embed="rId5" cstate="print"/>
          <a:srcRect l="8095" t="5084" r="2867" b="22034"/>
          <a:stretch>
            <a:fillRect/>
          </a:stretch>
        </p:blipFill>
        <p:spPr bwMode="auto">
          <a:xfrm>
            <a:off x="3505200" y="1050762"/>
            <a:ext cx="2514600" cy="3276600"/>
          </a:xfrm>
          <a:prstGeom prst="rect">
            <a:avLst/>
          </a:prstGeom>
          <a:noFill/>
          <a:effectLst>
            <a:outerShdw dist="107763" dir="13500000" algn="ctr" rotWithShape="0">
              <a:srgbClr val="C0C0C0">
                <a:alpha val="50000"/>
              </a:srgbClr>
            </a:outerShdw>
          </a:effectLst>
        </p:spPr>
      </p:pic>
      <p:sp>
        <p:nvSpPr>
          <p:cNvPr id="17415" name="Text Box 7"/>
          <p:cNvSpPr txBox="1">
            <a:spLocks noChangeArrowheads="1"/>
          </p:cNvSpPr>
          <p:nvPr/>
        </p:nvSpPr>
        <p:spPr bwMode="auto">
          <a:xfrm>
            <a:off x="3679825" y="5478463"/>
            <a:ext cx="1730375" cy="457200"/>
          </a:xfrm>
          <a:prstGeom prst="rect">
            <a:avLst/>
          </a:prstGeom>
          <a:noFill/>
          <a:ln w="9525">
            <a:noFill/>
            <a:miter lim="800000"/>
            <a:headEnd/>
            <a:tailEnd/>
          </a:ln>
        </p:spPr>
        <p:txBody>
          <a:bodyPr>
            <a:spAutoFit/>
          </a:bodyPr>
          <a:lstStyle/>
          <a:p>
            <a:pPr eaLnBrk="1" hangingPunct="1">
              <a:spcBef>
                <a:spcPct val="50000"/>
              </a:spcBef>
            </a:pPr>
            <a:endParaRPr lang="en-US" sz="1800">
              <a:solidFill>
                <a:prstClr val="black"/>
              </a:solidFill>
              <a:ea typeface="+mn-ea"/>
              <a:cs typeface="Arial" charset="0"/>
            </a:endParaRPr>
          </a:p>
        </p:txBody>
      </p:sp>
      <p:pic>
        <p:nvPicPr>
          <p:cNvPr id="17416" name="Picture 8" descr="pharmacy-bedside"/>
          <p:cNvPicPr>
            <a:picLocks noChangeAspect="1" noChangeArrowheads="1"/>
          </p:cNvPicPr>
          <p:nvPr/>
        </p:nvPicPr>
        <p:blipFill>
          <a:blip r:embed="rId6" cstate="print"/>
          <a:srcRect/>
          <a:stretch>
            <a:fillRect/>
          </a:stretch>
        </p:blipFill>
        <p:spPr bwMode="auto">
          <a:xfrm>
            <a:off x="3009900" y="4479762"/>
            <a:ext cx="3086100" cy="1474788"/>
          </a:xfrm>
          <a:prstGeom prst="rect">
            <a:avLst/>
          </a:prstGeom>
          <a:noFill/>
          <a:ln w="9525">
            <a:noFill/>
            <a:miter lim="800000"/>
            <a:headEnd/>
            <a:tailEnd/>
          </a:ln>
        </p:spPr>
      </p:pic>
      <p:pic>
        <p:nvPicPr>
          <p:cNvPr id="10" name="Picture 14"/>
          <p:cNvPicPr>
            <a:picLocks noChangeAspect="1" noChangeArrowheads="1"/>
          </p:cNvPicPr>
          <p:nvPr/>
        </p:nvPicPr>
        <p:blipFill>
          <a:blip r:embed="rId7"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a:xfrm>
            <a:off x="457200" y="50050"/>
            <a:ext cx="8229600" cy="1143000"/>
          </a:xfrm>
        </p:spPr>
        <p:txBody>
          <a:bodyPr>
            <a:normAutofit/>
          </a:bodyPr>
          <a:lstStyle/>
          <a:p>
            <a:pPr eaLnBrk="1" hangingPunct="1">
              <a:defRPr/>
            </a:pPr>
            <a:r>
              <a:rPr lang="en-US" sz="4000" b="1" dirty="0" smtClean="0">
                <a:effectLst>
                  <a:outerShdw blurRad="38100" dist="38100" dir="2700000" algn="tl">
                    <a:srgbClr val="C0C0C0"/>
                  </a:outerShdw>
                </a:effectLst>
              </a:rPr>
              <a:t>Critical Gaps</a:t>
            </a:r>
          </a:p>
        </p:txBody>
      </p:sp>
      <p:sp>
        <p:nvSpPr>
          <p:cNvPr id="21507" name="Rectangle 4"/>
          <p:cNvSpPr>
            <a:spLocks noGrp="1" noChangeArrowheads="1"/>
          </p:cNvSpPr>
          <p:nvPr>
            <p:ph type="body" idx="1"/>
          </p:nvPr>
        </p:nvSpPr>
        <p:spPr>
          <a:xfrm>
            <a:off x="1371600" y="1259305"/>
            <a:ext cx="7387389" cy="4303295"/>
          </a:xfrm>
          <a:noFill/>
        </p:spPr>
        <p:txBody>
          <a:bodyPr>
            <a:normAutofit/>
          </a:bodyPr>
          <a:lstStyle/>
          <a:p>
            <a:pPr eaLnBrk="1" hangingPunct="1">
              <a:lnSpc>
                <a:spcPct val="90000"/>
              </a:lnSpc>
            </a:pPr>
            <a:r>
              <a:rPr lang="en-US" sz="2800" dirty="0" smtClean="0"/>
              <a:t>Perverse Payment Systems</a:t>
            </a:r>
          </a:p>
          <a:p>
            <a:pPr eaLnBrk="1" hangingPunct="1">
              <a:lnSpc>
                <a:spcPct val="90000"/>
              </a:lnSpc>
            </a:pPr>
            <a:endParaRPr lang="en-US" sz="1400" dirty="0" smtClean="0"/>
          </a:p>
          <a:p>
            <a:pPr eaLnBrk="1" hangingPunct="1">
              <a:lnSpc>
                <a:spcPct val="90000"/>
              </a:lnSpc>
            </a:pPr>
            <a:r>
              <a:rPr lang="en-US" sz="2800" dirty="0" smtClean="0"/>
              <a:t>Lack of Awareness</a:t>
            </a:r>
          </a:p>
          <a:p>
            <a:pPr eaLnBrk="1" hangingPunct="1">
              <a:lnSpc>
                <a:spcPct val="90000"/>
              </a:lnSpc>
            </a:pPr>
            <a:endParaRPr lang="en-US" sz="1400" dirty="0" smtClean="0"/>
          </a:p>
          <a:p>
            <a:pPr eaLnBrk="1" hangingPunct="1">
              <a:lnSpc>
                <a:spcPct val="90000"/>
              </a:lnSpc>
            </a:pPr>
            <a:r>
              <a:rPr lang="en-US" sz="2800" dirty="0" smtClean="0"/>
              <a:t>Technical Uncertainty</a:t>
            </a:r>
          </a:p>
          <a:p>
            <a:pPr eaLnBrk="1" hangingPunct="1">
              <a:lnSpc>
                <a:spcPct val="90000"/>
              </a:lnSpc>
            </a:pPr>
            <a:endParaRPr lang="en-US" sz="1400" dirty="0" smtClean="0"/>
          </a:p>
          <a:p>
            <a:pPr eaLnBrk="1" hangingPunct="1">
              <a:lnSpc>
                <a:spcPct val="90000"/>
              </a:lnSpc>
            </a:pPr>
            <a:r>
              <a:rPr lang="en-US" sz="2800" dirty="0" smtClean="0"/>
              <a:t>Limited Evidence of Value</a:t>
            </a:r>
          </a:p>
          <a:p>
            <a:pPr eaLnBrk="1" hangingPunct="1">
              <a:lnSpc>
                <a:spcPct val="90000"/>
              </a:lnSpc>
            </a:pPr>
            <a:endParaRPr lang="en-US" sz="1400" dirty="0" smtClean="0"/>
          </a:p>
          <a:p>
            <a:pPr eaLnBrk="1" hangingPunct="1">
              <a:lnSpc>
                <a:spcPct val="90000"/>
              </a:lnSpc>
            </a:pPr>
            <a:r>
              <a:rPr lang="en-US" sz="2800" dirty="0" smtClean="0"/>
              <a:t>Absence of Business Models</a:t>
            </a:r>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685800" y="0"/>
            <a:ext cx="7772400" cy="1143000"/>
          </a:xfrm>
        </p:spPr>
        <p:txBody>
          <a:bodyPr>
            <a:normAutofit/>
          </a:bodyPr>
          <a:lstStyle/>
          <a:p>
            <a:pPr eaLnBrk="1" hangingPunct="1">
              <a:defRPr/>
            </a:pPr>
            <a:r>
              <a:rPr lang="en-US" sz="4000" b="1" dirty="0" smtClean="0">
                <a:effectLst>
                  <a:outerShdw blurRad="38100" dist="38100" dir="2700000" algn="tl">
                    <a:srgbClr val="C0C0C0"/>
                  </a:outerShdw>
                </a:effectLst>
              </a:rPr>
              <a:t>Business Model Realities</a:t>
            </a:r>
          </a:p>
        </p:txBody>
      </p:sp>
      <p:sp>
        <p:nvSpPr>
          <p:cNvPr id="22531" name="Rectangle 3"/>
          <p:cNvSpPr>
            <a:spLocks noGrp="1" noChangeArrowheads="1"/>
          </p:cNvSpPr>
          <p:nvPr>
            <p:ph type="body" idx="1"/>
          </p:nvPr>
        </p:nvSpPr>
        <p:spPr>
          <a:xfrm>
            <a:off x="685800" y="914400"/>
            <a:ext cx="7848600" cy="4572000"/>
          </a:xfrm>
        </p:spPr>
        <p:txBody>
          <a:bodyPr/>
          <a:lstStyle/>
          <a:p>
            <a:pPr marL="609600" indent="-609600">
              <a:lnSpc>
                <a:spcPct val="80000"/>
              </a:lnSpc>
            </a:pPr>
            <a:r>
              <a:rPr lang="en-US" sz="2800" dirty="0" smtClean="0"/>
              <a:t>Stuck in legacy reimbursement/ payment mechanisms</a:t>
            </a:r>
          </a:p>
          <a:p>
            <a:pPr marL="609600" indent="-609600">
              <a:lnSpc>
                <a:spcPct val="80000"/>
              </a:lnSpc>
            </a:pPr>
            <a:endParaRPr lang="en-US" sz="1400" dirty="0" smtClean="0"/>
          </a:p>
          <a:p>
            <a:pPr marL="609600" indent="-609600">
              <a:lnSpc>
                <a:spcPct val="80000"/>
              </a:lnSpc>
            </a:pPr>
            <a:r>
              <a:rPr lang="en-US" sz="2800" dirty="0" smtClean="0"/>
              <a:t>Critical need for integrated socio, cultural, economic model of care; may evolve more quickly in other countries</a:t>
            </a:r>
          </a:p>
          <a:p>
            <a:pPr marL="609600" indent="-609600">
              <a:lnSpc>
                <a:spcPct val="80000"/>
              </a:lnSpc>
            </a:pPr>
            <a:endParaRPr lang="en-US" sz="1400" dirty="0" smtClean="0"/>
          </a:p>
          <a:p>
            <a:pPr marL="609600" indent="-609600">
              <a:lnSpc>
                <a:spcPct val="80000"/>
              </a:lnSpc>
            </a:pPr>
            <a:r>
              <a:rPr lang="en-US" sz="2800" dirty="0" smtClean="0"/>
              <a:t>Promising aspects of current models (VA, Kaiser, PACE, P4P, etc.), exist but hard to generalize to other systems</a:t>
            </a:r>
          </a:p>
          <a:p>
            <a:pPr marL="609600" indent="-609600">
              <a:lnSpc>
                <a:spcPct val="80000"/>
              </a:lnSpc>
            </a:pPr>
            <a:endParaRPr lang="en-US" sz="1400" dirty="0" smtClean="0"/>
          </a:p>
          <a:p>
            <a:pPr marL="609600" indent="-609600">
              <a:lnSpc>
                <a:spcPct val="80000"/>
              </a:lnSpc>
            </a:pPr>
            <a:r>
              <a:rPr lang="en-US" sz="2800" dirty="0" smtClean="0"/>
              <a:t>Medicaid related programs are evolving more quickly due to extreme pressure.</a:t>
            </a:r>
            <a:r>
              <a:rPr lang="en-US" sz="3600" dirty="0" smtClean="0"/>
              <a:t> </a:t>
            </a:r>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effectLst>
                  <a:outerShdw blurRad="38100" dist="38100" dir="2700000" algn="tl">
                    <a:srgbClr val="000000">
                      <a:alpha val="43137"/>
                    </a:srgbClr>
                  </a:outerShdw>
                </a:effectLst>
              </a:rPr>
              <a:t>Health Reform Accelerates Technology Adoption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3962400"/>
          </a:xfrm>
        </p:spPr>
        <p:txBody>
          <a:bodyPr>
            <a:normAutofit fontScale="85000" lnSpcReduction="20000"/>
          </a:bodyPr>
          <a:lstStyle/>
          <a:p>
            <a:r>
              <a:rPr lang="en-US" dirty="0" smtClean="0"/>
              <a:t>Health and payment reform: Shift from Pay for Service (volume) to Pay for Performance (quality), penalties for readmissions</a:t>
            </a:r>
          </a:p>
          <a:p>
            <a:r>
              <a:rPr lang="en-US" dirty="0" smtClean="0"/>
              <a:t>Medicaid cuts</a:t>
            </a:r>
          </a:p>
          <a:p>
            <a:r>
              <a:rPr lang="en-US" dirty="0" smtClean="0"/>
              <a:t>Latest Medicare cuts 11% on average</a:t>
            </a:r>
          </a:p>
          <a:p>
            <a:r>
              <a:rPr lang="en-US" dirty="0" smtClean="0"/>
              <a:t>Medicare and Medicaid may be subject more cuts (debt ceiling deal) </a:t>
            </a:r>
          </a:p>
          <a:p>
            <a:r>
              <a:rPr lang="en-US" dirty="0" smtClean="0"/>
              <a:t>The complexity and pace of change will bring opportunities and pose significant threats across the aging services continuum.</a:t>
            </a:r>
          </a:p>
          <a:p>
            <a:endParaRPr lang="en-US" dirty="0"/>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A Look into The Future: Highlights of the CAST Scenario Planning</a:t>
            </a:r>
            <a:endParaRPr lang="en-US" b="1" dirty="0">
              <a:effectLst>
                <a:outerShdw blurRad="38100" dist="38100" dir="2700000" algn="tl">
                  <a:srgbClr val="000000">
                    <a:alpha val="43137"/>
                  </a:srgbClr>
                </a:outerShdw>
              </a:effectLst>
            </a:endParaRPr>
          </a:p>
        </p:txBody>
      </p:sp>
      <p:pic>
        <p:nvPicPr>
          <p:cNvPr id="5" name="Picture 14"/>
          <p:cNvPicPr>
            <a:picLocks noChangeAspect="1" noChangeArrowheads="1"/>
          </p:cNvPicPr>
          <p:nvPr/>
        </p:nvPicPr>
        <p:blipFill>
          <a:blip r:embed="rId2" cstate="print"/>
          <a:srcRect/>
          <a:stretch>
            <a:fillRect/>
          </a:stretch>
        </p:blipFill>
        <p:spPr bwMode="auto">
          <a:xfrm>
            <a:off x="7391400" y="6223000"/>
            <a:ext cx="1676400" cy="558800"/>
          </a:xfrm>
          <a:prstGeom prst="rect">
            <a:avLst/>
          </a:prstGeom>
          <a:noFill/>
          <a:ln w="9525">
            <a:noFill/>
            <a:miter lim="800000"/>
            <a:headEnd/>
            <a:tailEnd/>
          </a:ln>
        </p:spPr>
      </p:pic>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
        <p:nvSpPr>
          <p:cNvPr id="2" name="Title 1"/>
          <p:cNvSpPr>
            <a:spLocks noGrp="1"/>
          </p:cNvSpPr>
          <p:nvPr>
            <p:ph type="title"/>
          </p:nvPr>
        </p:nvSpPr>
        <p:spPr>
          <a:xfrm>
            <a:off x="152400" y="-62244"/>
            <a:ext cx="8839200" cy="1143000"/>
          </a:xfrm>
        </p:spPr>
        <p:txBody>
          <a:bodyPr>
            <a:normAutofit/>
          </a:bodyPr>
          <a:lstStyle/>
          <a:p>
            <a:r>
              <a:rPr lang="en-US" sz="4000" b="1" dirty="0" smtClean="0">
                <a:effectLst>
                  <a:outerShdw blurRad="38100" dist="38100" dir="2700000" algn="tl">
                    <a:srgbClr val="000000">
                      <a:alpha val="43137"/>
                    </a:srgbClr>
                  </a:outerShdw>
                </a:effectLst>
              </a:rPr>
              <a:t>Care Models &amp; Enabling Technologies</a:t>
            </a:r>
            <a:endParaRPr lang="en-US" sz="4000" b="1" dirty="0">
              <a:effectLst>
                <a:outerShdw blurRad="38100" dist="38100" dir="2700000" algn="tl">
                  <a:srgbClr val="000000">
                    <a:alpha val="43137"/>
                  </a:srgbClr>
                </a:outerShdw>
              </a:effectLst>
            </a:endParaRPr>
          </a:p>
        </p:txBody>
      </p:sp>
      <p:graphicFrame>
        <p:nvGraphicFramePr>
          <p:cNvPr id="4" name="Content Placeholder 4"/>
          <p:cNvGraphicFramePr>
            <a:graphicFrameLocks/>
          </p:cNvGraphicFramePr>
          <p:nvPr/>
        </p:nvGraphicFramePr>
        <p:xfrm>
          <a:off x="272714" y="641696"/>
          <a:ext cx="8678780" cy="6152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What is CAST?</a:t>
            </a:r>
          </a:p>
        </p:txBody>
      </p:sp>
      <p:sp>
        <p:nvSpPr>
          <p:cNvPr id="3075" name="Rectangle 4"/>
          <p:cNvSpPr>
            <a:spLocks noChangeArrowheads="1"/>
          </p:cNvSpPr>
          <p:nvPr/>
        </p:nvSpPr>
        <p:spPr bwMode="auto">
          <a:xfrm>
            <a:off x="3505200" y="4267200"/>
            <a:ext cx="5257800" cy="2362200"/>
          </a:xfrm>
          <a:prstGeom prst="rect">
            <a:avLst/>
          </a:prstGeom>
          <a:noFill/>
          <a:ln w="9525">
            <a:noFill/>
            <a:miter lim="800000"/>
            <a:headEnd/>
            <a:tailEnd/>
          </a:ln>
        </p:spPr>
        <p:txBody>
          <a:bodyPr/>
          <a:lstStyle/>
          <a:p>
            <a:pPr>
              <a:lnSpc>
                <a:spcPct val="90000"/>
              </a:lnSpc>
              <a:spcBef>
                <a:spcPct val="20000"/>
              </a:spcBef>
              <a:buClr>
                <a:srgbClr val="990033"/>
              </a:buClr>
            </a:pPr>
            <a:r>
              <a:rPr lang="en-US" sz="1800">
                <a:solidFill>
                  <a:prstClr val="black"/>
                </a:solidFill>
                <a:latin typeface="Verdana" pitchFamily="34" charset="0"/>
                <a:ea typeface="+mn-ea"/>
                <a:cs typeface="Arial" charset="0"/>
              </a:rPr>
              <a:t>The Center for Aging Services Technologies is a national coalition of more than 400 organizations working together to improve the aging experience through technology</a:t>
            </a:r>
          </a:p>
        </p:txBody>
      </p:sp>
      <p:sp>
        <p:nvSpPr>
          <p:cNvPr id="3076" name="AutoShape 5"/>
          <p:cNvSpPr>
            <a:spLocks noChangeArrowheads="1"/>
          </p:cNvSpPr>
          <p:nvPr/>
        </p:nvSpPr>
        <p:spPr bwMode="auto">
          <a:xfrm>
            <a:off x="2133600" y="1752600"/>
            <a:ext cx="1677988" cy="685800"/>
          </a:xfrm>
          <a:prstGeom prst="roundRect">
            <a:avLst>
              <a:gd name="adj" fmla="val 16667"/>
            </a:avLst>
          </a:prstGeom>
          <a:noFill/>
          <a:ln w="25400">
            <a:solidFill>
              <a:schemeClr val="tx2"/>
            </a:solidFill>
            <a:round/>
            <a:headEnd/>
            <a:tailEnd/>
          </a:ln>
        </p:spPr>
        <p:txBody>
          <a:bodyPr wrap="none" anchor="ctr"/>
          <a:lstStyle/>
          <a:p>
            <a:pPr algn="ctr" eaLnBrk="1" hangingPunct="1"/>
            <a:r>
              <a:rPr lang="en-US" sz="1800" b="1" dirty="0">
                <a:solidFill>
                  <a:srgbClr val="990033"/>
                </a:solidFill>
                <a:ea typeface="+mn-ea"/>
                <a:cs typeface="Arial" charset="0"/>
              </a:rPr>
              <a:t>Providers of</a:t>
            </a:r>
            <a:br>
              <a:rPr lang="en-US" sz="1800" b="1" dirty="0">
                <a:solidFill>
                  <a:srgbClr val="990033"/>
                </a:solidFill>
                <a:ea typeface="+mn-ea"/>
                <a:cs typeface="Arial" charset="0"/>
              </a:rPr>
            </a:br>
            <a:r>
              <a:rPr lang="en-US" sz="1800" b="1" dirty="0">
                <a:solidFill>
                  <a:srgbClr val="990033"/>
                </a:solidFill>
                <a:ea typeface="+mn-ea"/>
                <a:cs typeface="Arial" charset="0"/>
              </a:rPr>
              <a:t>Aging Services</a:t>
            </a:r>
          </a:p>
        </p:txBody>
      </p:sp>
      <p:sp>
        <p:nvSpPr>
          <p:cNvPr id="3077" name="AutoShape 6"/>
          <p:cNvSpPr>
            <a:spLocks noChangeArrowheads="1"/>
          </p:cNvSpPr>
          <p:nvPr/>
        </p:nvSpPr>
        <p:spPr bwMode="auto">
          <a:xfrm>
            <a:off x="838200" y="3048000"/>
            <a:ext cx="1808163" cy="685800"/>
          </a:xfrm>
          <a:prstGeom prst="roundRect">
            <a:avLst>
              <a:gd name="adj" fmla="val 16667"/>
            </a:avLst>
          </a:prstGeom>
          <a:noFill/>
          <a:ln w="25400">
            <a:solidFill>
              <a:schemeClr val="tx2"/>
            </a:solidFill>
            <a:round/>
            <a:headEnd/>
            <a:tailEnd/>
          </a:ln>
        </p:spPr>
        <p:txBody>
          <a:bodyPr wrap="none" anchor="ctr"/>
          <a:lstStyle/>
          <a:p>
            <a:pPr algn="ctr" eaLnBrk="1" hangingPunct="1"/>
            <a:r>
              <a:rPr lang="en-US" sz="2000" b="1" dirty="0">
                <a:solidFill>
                  <a:srgbClr val="990033"/>
                </a:solidFill>
                <a:ea typeface="+mn-ea"/>
                <a:cs typeface="Arial" charset="0"/>
              </a:rPr>
              <a:t>University </a:t>
            </a:r>
          </a:p>
          <a:p>
            <a:pPr algn="ctr" eaLnBrk="1" hangingPunct="1"/>
            <a:r>
              <a:rPr lang="en-US" sz="2000" b="1" dirty="0">
                <a:solidFill>
                  <a:srgbClr val="990033"/>
                </a:solidFill>
                <a:ea typeface="+mn-ea"/>
                <a:cs typeface="Arial" charset="0"/>
              </a:rPr>
              <a:t>Researchers</a:t>
            </a:r>
          </a:p>
        </p:txBody>
      </p:sp>
      <p:sp>
        <p:nvSpPr>
          <p:cNvPr id="3078" name="AutoShape 7"/>
          <p:cNvSpPr>
            <a:spLocks noChangeArrowheads="1"/>
          </p:cNvSpPr>
          <p:nvPr/>
        </p:nvSpPr>
        <p:spPr bwMode="auto">
          <a:xfrm>
            <a:off x="6477000" y="3048000"/>
            <a:ext cx="1677988" cy="685800"/>
          </a:xfrm>
          <a:prstGeom prst="roundRect">
            <a:avLst>
              <a:gd name="adj" fmla="val 16667"/>
            </a:avLst>
          </a:prstGeom>
          <a:noFill/>
          <a:ln w="25400">
            <a:solidFill>
              <a:schemeClr val="tx2"/>
            </a:solidFill>
            <a:round/>
            <a:headEnd/>
            <a:tailEnd/>
          </a:ln>
        </p:spPr>
        <p:txBody>
          <a:bodyPr wrap="none" anchor="ctr"/>
          <a:lstStyle/>
          <a:p>
            <a:pPr algn="ctr" eaLnBrk="1" hangingPunct="1"/>
            <a:r>
              <a:rPr lang="en-US" sz="2000" b="1">
                <a:solidFill>
                  <a:srgbClr val="990033"/>
                </a:solidFill>
                <a:ea typeface="+mn-ea"/>
                <a:cs typeface="Arial" charset="0"/>
              </a:rPr>
              <a:t>Associations</a:t>
            </a:r>
          </a:p>
        </p:txBody>
      </p:sp>
      <p:sp>
        <p:nvSpPr>
          <p:cNvPr id="3079" name="AutoShape 8"/>
          <p:cNvSpPr>
            <a:spLocks noChangeArrowheads="1"/>
          </p:cNvSpPr>
          <p:nvPr/>
        </p:nvSpPr>
        <p:spPr bwMode="auto">
          <a:xfrm>
            <a:off x="3581400" y="3048000"/>
            <a:ext cx="1752600" cy="685800"/>
          </a:xfrm>
          <a:prstGeom prst="roundRect">
            <a:avLst>
              <a:gd name="adj" fmla="val 16667"/>
            </a:avLst>
          </a:prstGeom>
          <a:noFill/>
          <a:ln w="25400">
            <a:solidFill>
              <a:schemeClr val="tx2"/>
            </a:solidFill>
            <a:round/>
            <a:headEnd/>
            <a:tailEnd/>
          </a:ln>
        </p:spPr>
        <p:txBody>
          <a:bodyPr wrap="none" anchor="ctr"/>
          <a:lstStyle/>
          <a:p>
            <a:pPr algn="ctr" eaLnBrk="1" hangingPunct="1"/>
            <a:r>
              <a:rPr lang="en-US" sz="3600" b="1">
                <a:solidFill>
                  <a:srgbClr val="990033"/>
                </a:solidFill>
                <a:ea typeface="+mn-ea"/>
                <a:cs typeface="Arial" charset="0"/>
              </a:rPr>
              <a:t>CAST</a:t>
            </a:r>
          </a:p>
        </p:txBody>
      </p:sp>
      <p:cxnSp>
        <p:nvCxnSpPr>
          <p:cNvPr id="3080" name="AutoShape 9"/>
          <p:cNvCxnSpPr>
            <a:cxnSpLocks noChangeShapeType="1"/>
            <a:endCxn id="3079" idx="1"/>
          </p:cNvCxnSpPr>
          <p:nvPr/>
        </p:nvCxnSpPr>
        <p:spPr bwMode="auto">
          <a:xfrm>
            <a:off x="2679700" y="3390900"/>
            <a:ext cx="889000" cy="0"/>
          </a:xfrm>
          <a:prstGeom prst="straightConnector1">
            <a:avLst/>
          </a:prstGeom>
          <a:noFill/>
          <a:ln w="9525">
            <a:solidFill>
              <a:schemeClr val="tx1"/>
            </a:solidFill>
            <a:round/>
            <a:headEnd/>
            <a:tailEnd/>
          </a:ln>
        </p:spPr>
      </p:cxnSp>
      <p:cxnSp>
        <p:nvCxnSpPr>
          <p:cNvPr id="3081" name="AutoShape 10"/>
          <p:cNvCxnSpPr>
            <a:cxnSpLocks noChangeShapeType="1"/>
            <a:stCxn id="3078" idx="1"/>
            <a:endCxn id="3079" idx="3"/>
          </p:cNvCxnSpPr>
          <p:nvPr/>
        </p:nvCxnSpPr>
        <p:spPr bwMode="auto">
          <a:xfrm flipH="1">
            <a:off x="5346700" y="3390900"/>
            <a:ext cx="1117600" cy="0"/>
          </a:xfrm>
          <a:prstGeom prst="straightConnector1">
            <a:avLst/>
          </a:prstGeom>
          <a:noFill/>
          <a:ln w="9525">
            <a:solidFill>
              <a:schemeClr val="tx1"/>
            </a:solidFill>
            <a:round/>
            <a:headEnd/>
            <a:tailEnd/>
          </a:ln>
        </p:spPr>
      </p:cxnSp>
      <p:sp>
        <p:nvSpPr>
          <p:cNvPr id="3082" name="Line 11"/>
          <p:cNvSpPr>
            <a:spLocks noChangeShapeType="1"/>
          </p:cNvSpPr>
          <p:nvPr/>
        </p:nvSpPr>
        <p:spPr bwMode="auto">
          <a:xfrm>
            <a:off x="3200400" y="2438400"/>
            <a:ext cx="609600" cy="609600"/>
          </a:xfrm>
          <a:prstGeom prst="line">
            <a:avLst/>
          </a:prstGeom>
          <a:noFill/>
          <a:ln w="9525">
            <a:solidFill>
              <a:schemeClr val="tx1"/>
            </a:solidFill>
            <a:round/>
            <a:headEnd/>
            <a:tailEnd/>
          </a:ln>
        </p:spPr>
        <p:txBody>
          <a:bodyPr lIns="92059" tIns="46030" rIns="92059" bIns="46030" anchorCtr="1"/>
          <a:lstStyle/>
          <a:p>
            <a:pPr eaLnBrk="1" hangingPunct="1"/>
            <a:endParaRPr lang="en-US" sz="1800">
              <a:solidFill>
                <a:prstClr val="black"/>
              </a:solidFill>
              <a:ea typeface="+mn-ea"/>
              <a:cs typeface="Arial" charset="0"/>
            </a:endParaRPr>
          </a:p>
        </p:txBody>
      </p:sp>
      <p:sp>
        <p:nvSpPr>
          <p:cNvPr id="3083" name="Line 12"/>
          <p:cNvSpPr>
            <a:spLocks noChangeShapeType="1"/>
          </p:cNvSpPr>
          <p:nvPr/>
        </p:nvSpPr>
        <p:spPr bwMode="auto">
          <a:xfrm flipH="1">
            <a:off x="4876800" y="2438400"/>
            <a:ext cx="609600" cy="609600"/>
          </a:xfrm>
          <a:prstGeom prst="line">
            <a:avLst/>
          </a:prstGeom>
          <a:noFill/>
          <a:ln w="9525">
            <a:solidFill>
              <a:schemeClr val="tx1"/>
            </a:solidFill>
            <a:round/>
            <a:headEnd/>
            <a:tailEnd/>
          </a:ln>
        </p:spPr>
        <p:txBody>
          <a:bodyPr lIns="92059" tIns="46030" rIns="92059" bIns="46030" anchorCtr="1"/>
          <a:lstStyle/>
          <a:p>
            <a:pPr eaLnBrk="1" hangingPunct="1"/>
            <a:endParaRPr lang="en-US" sz="1800">
              <a:solidFill>
                <a:prstClr val="black"/>
              </a:solidFill>
              <a:ea typeface="+mn-ea"/>
              <a:cs typeface="Arial" charset="0"/>
            </a:endParaRPr>
          </a:p>
        </p:txBody>
      </p:sp>
      <p:sp>
        <p:nvSpPr>
          <p:cNvPr id="3084" name="AutoShape 13"/>
          <p:cNvSpPr>
            <a:spLocks noChangeArrowheads="1"/>
          </p:cNvSpPr>
          <p:nvPr/>
        </p:nvSpPr>
        <p:spPr bwMode="auto">
          <a:xfrm>
            <a:off x="4800600" y="1752600"/>
            <a:ext cx="1752600" cy="685800"/>
          </a:xfrm>
          <a:prstGeom prst="roundRect">
            <a:avLst>
              <a:gd name="adj" fmla="val 16667"/>
            </a:avLst>
          </a:prstGeom>
          <a:noFill/>
          <a:ln w="25400">
            <a:solidFill>
              <a:schemeClr val="tx2"/>
            </a:solidFill>
            <a:round/>
            <a:headEnd/>
            <a:tailEnd/>
          </a:ln>
        </p:spPr>
        <p:txBody>
          <a:bodyPr wrap="none" anchor="ctr"/>
          <a:lstStyle/>
          <a:p>
            <a:pPr algn="ctr" eaLnBrk="1" hangingPunct="1"/>
            <a:r>
              <a:rPr lang="en-US" sz="2000" b="1">
                <a:solidFill>
                  <a:srgbClr val="990033"/>
                </a:solidFill>
                <a:ea typeface="+mn-ea"/>
                <a:cs typeface="Arial" charset="0"/>
              </a:rPr>
              <a:t>Tech Industry</a:t>
            </a:r>
          </a:p>
          <a:p>
            <a:pPr algn="ctr" eaLnBrk="1" hangingPunct="1"/>
            <a:r>
              <a:rPr lang="en-US" sz="2000" b="1">
                <a:solidFill>
                  <a:srgbClr val="990033"/>
                </a:solidFill>
                <a:ea typeface="+mn-ea"/>
                <a:cs typeface="Arial" charset="0"/>
              </a:rPr>
              <a:t> Partners</a:t>
            </a:r>
          </a:p>
        </p:txBody>
      </p:sp>
      <p:pic>
        <p:nvPicPr>
          <p:cNvPr id="3085" name="Picture 15" descr="LeadingAge">
            <a:hlinkClick r:id="rId3"/>
          </p:cNvPr>
          <p:cNvPicPr>
            <a:picLocks noChangeAspect="1" noChangeArrowheads="1"/>
          </p:cNvPicPr>
          <p:nvPr/>
        </p:nvPicPr>
        <p:blipFill>
          <a:blip r:embed="rId4" cstate="print"/>
          <a:srcRect/>
          <a:stretch>
            <a:fillRect/>
          </a:stretch>
        </p:blipFill>
        <p:spPr bwMode="auto">
          <a:xfrm>
            <a:off x="0" y="4125912"/>
            <a:ext cx="8229600" cy="1284288"/>
          </a:xfrm>
          <a:prstGeom prst="rect">
            <a:avLst/>
          </a:prstGeom>
          <a:noFill/>
          <a:ln w="9525">
            <a:no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outerShdw blurRad="38100" dist="38100" dir="2700000" algn="tl">
                    <a:srgbClr val="000000">
                      <a:alpha val="43137"/>
                    </a:srgbClr>
                  </a:outerShdw>
                </a:effectLst>
              </a:rPr>
              <a:t>A Look into The Future: Highlights of the CAST Scenario Planning</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3733800"/>
            <a:ext cx="8534400" cy="1752600"/>
          </a:xfrm>
        </p:spPr>
        <p:txBody>
          <a:bodyPr/>
          <a:lstStyle/>
          <a:p>
            <a:r>
              <a:rPr lang="en-US" b="1" dirty="0" smtClean="0">
                <a:hlinkClick r:id="rId2"/>
              </a:rPr>
              <a:t>http://www.leadingage.org/uploadedFiles/Content/About/CAST/CAST_Scenario_Planning.pdf</a:t>
            </a:r>
            <a:endParaRPr lang="en-US" dirty="0"/>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effectLst>
                  <a:outerShdw blurRad="38100" dist="38100" dir="2700000" algn="tl">
                    <a:srgbClr val="000000">
                      <a:alpha val="43137"/>
                    </a:srgbClr>
                  </a:outerShdw>
                </a:effectLst>
              </a:rPr>
              <a:t>Preparing For the Future: </a:t>
            </a:r>
            <a:r>
              <a:rPr lang="en-US" dirty="0" smtClean="0"/>
              <a:t/>
            </a:r>
            <a:br>
              <a:rPr lang="en-US" dirty="0" smtClean="0"/>
            </a:br>
            <a:r>
              <a:rPr lang="en-US" dirty="0" smtClean="0"/>
              <a:t> </a:t>
            </a:r>
            <a:r>
              <a:rPr lang="en-US" b="1" dirty="0" smtClean="0">
                <a:effectLst>
                  <a:outerShdw blurRad="38100" dist="38100" dir="2700000" algn="tl">
                    <a:srgbClr val="000000">
                      <a:alpha val="43137"/>
                    </a:srgbClr>
                  </a:outerShdw>
                </a:effectLst>
              </a:rPr>
              <a:t>Example Case Studies </a:t>
            </a:r>
            <a:endParaRPr lang="en-US" b="1" dirty="0">
              <a:effectLst>
                <a:outerShdw blurRad="38100" dist="38100" dir="2700000" algn="tl">
                  <a:srgbClr val="000000">
                    <a:alpha val="43137"/>
                  </a:srgbClr>
                </a:outerShdw>
              </a:effectLst>
            </a:endParaRPr>
          </a:p>
        </p:txBody>
      </p:sp>
      <p:pic>
        <p:nvPicPr>
          <p:cNvPr id="5" name="Picture 14"/>
          <p:cNvPicPr>
            <a:picLocks noChangeAspect="1" noChangeArrowheads="1"/>
          </p:cNvPicPr>
          <p:nvPr/>
        </p:nvPicPr>
        <p:blipFill>
          <a:blip r:embed="rId2" cstate="print"/>
          <a:srcRect/>
          <a:stretch>
            <a:fillRect/>
          </a:stretch>
        </p:blipFill>
        <p:spPr bwMode="auto">
          <a:xfrm>
            <a:off x="7391400" y="6223000"/>
            <a:ext cx="1676400" cy="558800"/>
          </a:xfrm>
          <a:prstGeom prst="rect">
            <a:avLst/>
          </a:prstGeom>
          <a:noFill/>
          <a:ln w="9525">
            <a:noFill/>
            <a:miter lim="800000"/>
            <a:headEnd/>
            <a:tailEnd/>
          </a:ln>
        </p:spPr>
      </p:pic>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477000" cy="1249362"/>
          </a:xfrm>
        </p:spPr>
        <p:txBody>
          <a:bodyPr>
            <a:normAutofit/>
          </a:bodyPr>
          <a:lstStyle/>
          <a:p>
            <a:r>
              <a:rPr lang="en-US" sz="3000" b="1" dirty="0" smtClean="0"/>
              <a:t>Support And Services at Home (SASH)</a:t>
            </a:r>
          </a:p>
        </p:txBody>
      </p:sp>
      <p:sp>
        <p:nvSpPr>
          <p:cNvPr id="3" name="Content Placeholder 2"/>
          <p:cNvSpPr>
            <a:spLocks noGrp="1"/>
          </p:cNvSpPr>
          <p:nvPr>
            <p:ph idx="1"/>
          </p:nvPr>
        </p:nvSpPr>
        <p:spPr>
          <a:xfrm>
            <a:off x="457200" y="1219200"/>
            <a:ext cx="8229600" cy="4297363"/>
          </a:xfrm>
        </p:spPr>
        <p:txBody>
          <a:bodyPr>
            <a:normAutofit fontScale="92500" lnSpcReduction="10000"/>
          </a:bodyPr>
          <a:lstStyle/>
          <a:p>
            <a:r>
              <a:rPr lang="en-US" dirty="0" smtClean="0"/>
              <a:t>A collaborative SASH pilot is now integrated into Vermont’s health reform initiative and supported with Medicare funding</a:t>
            </a:r>
          </a:p>
          <a:p>
            <a:pPr lvl="0"/>
            <a:r>
              <a:rPr lang="en-US" b="1" dirty="0" smtClean="0"/>
              <a:t>Already showing a 22% reduction in falls, 19% reduction in hospital admissions with no readmissions and a 10% reduction in physically inactive residents</a:t>
            </a:r>
          </a:p>
          <a:p>
            <a:pPr lvl="0"/>
            <a:r>
              <a:rPr lang="en-US" dirty="0" smtClean="0"/>
              <a:t>Vermont projects the SASH pilot to save the state $40 million in Medicare costs.</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5" name="Picture 4" descr="Cathedral Squar Logo.png"/>
          <p:cNvPicPr>
            <a:picLocks noChangeAspect="1"/>
          </p:cNvPicPr>
          <p:nvPr/>
        </p:nvPicPr>
        <p:blipFill>
          <a:blip r:embed="rId4" cstate="print"/>
          <a:srcRect l="20709" t="26080" r="20709" b="34053"/>
          <a:stretch>
            <a:fillRect/>
          </a:stretch>
        </p:blipFill>
        <p:spPr>
          <a:xfrm>
            <a:off x="6553200" y="4953000"/>
            <a:ext cx="2438400" cy="1143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305800" cy="1249362"/>
          </a:xfrm>
        </p:spPr>
        <p:txBody>
          <a:bodyPr>
            <a:noAutofit/>
          </a:bodyPr>
          <a:lstStyle/>
          <a:p>
            <a:pPr lvl="0"/>
            <a:r>
              <a:rPr lang="en-US" sz="3000" b="1" dirty="0" smtClean="0"/>
              <a:t>Life care services at home and digital technology platform allow provider to provide wellness solutions beyond bricks-and-mortar</a:t>
            </a:r>
            <a:endParaRPr lang="en-US" sz="3000" b="1" dirty="0"/>
          </a:p>
        </p:txBody>
      </p:sp>
      <p:sp>
        <p:nvSpPr>
          <p:cNvPr id="3" name="Content Placeholder 2"/>
          <p:cNvSpPr>
            <a:spLocks noGrp="1"/>
          </p:cNvSpPr>
          <p:nvPr>
            <p:ph idx="1"/>
          </p:nvPr>
        </p:nvSpPr>
        <p:spPr>
          <a:xfrm>
            <a:off x="457200" y="1570037"/>
            <a:ext cx="8229600" cy="4297363"/>
          </a:xfrm>
        </p:spPr>
        <p:txBody>
          <a:bodyPr>
            <a:noAutofit/>
          </a:bodyPr>
          <a:lstStyle/>
          <a:p>
            <a:pPr lvl="0"/>
            <a:r>
              <a:rPr lang="en-US" sz="2400" dirty="0" smtClean="0"/>
              <a:t>Deliberate steps taken to ensure understanding of, and responsiveness to, consumer needs in the community</a:t>
            </a:r>
          </a:p>
          <a:p>
            <a:pPr lvl="0"/>
            <a:r>
              <a:rPr lang="en-US" sz="2400" dirty="0" smtClean="0"/>
              <a:t>Digital platform enabled </a:t>
            </a:r>
            <a:r>
              <a:rPr lang="en-US" sz="2400" b="1" dirty="0" smtClean="0"/>
              <a:t>extended services from 600 residents on campus to over 2,000</a:t>
            </a:r>
            <a:r>
              <a:rPr lang="en-US" sz="2400" dirty="0" smtClean="0"/>
              <a:t> through a CCRC at home model</a:t>
            </a:r>
          </a:p>
          <a:p>
            <a:pPr lvl="0"/>
            <a:r>
              <a:rPr lang="en-US" sz="2400" dirty="0" smtClean="0"/>
              <a:t>Staff buy-in facilitated by testing new technology in the homes of employees or their relatives</a:t>
            </a:r>
          </a:p>
          <a:p>
            <a:r>
              <a:rPr lang="en-US" sz="2400" dirty="0" smtClean="0"/>
              <a:t>Successful sales strategy was appealing to caregivers as  a “solutions &amp; service provider” instead of a technology vendor.</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6" name="Picture 5" descr="Evangelical_Homes_Logo.png"/>
          <p:cNvPicPr>
            <a:picLocks noChangeAspect="1"/>
          </p:cNvPicPr>
          <p:nvPr/>
        </p:nvPicPr>
        <p:blipFill>
          <a:blip r:embed="rId4" cstate="print"/>
          <a:stretch>
            <a:fillRect/>
          </a:stretch>
        </p:blipFill>
        <p:spPr>
          <a:xfrm>
            <a:off x="6591300" y="5181600"/>
            <a:ext cx="2324100" cy="990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49362"/>
          </a:xfrm>
        </p:spPr>
        <p:txBody>
          <a:bodyPr>
            <a:noAutofit/>
          </a:bodyPr>
          <a:lstStyle/>
          <a:p>
            <a:pPr lvl="0"/>
            <a:r>
              <a:rPr lang="en-US" sz="3000" b="1" dirty="0" smtClean="0"/>
              <a:t>How </a:t>
            </a:r>
            <a:r>
              <a:rPr lang="en-US" sz="3000" b="1" dirty="0" err="1" smtClean="0"/>
              <a:t>telehealth</a:t>
            </a:r>
            <a:r>
              <a:rPr lang="en-US" sz="3000" b="1" dirty="0" smtClean="0"/>
              <a:t> is helping a provider position itself as a partner to hospitals on avoiding readmissions</a:t>
            </a:r>
            <a:endParaRPr lang="en-US" sz="3000" b="1" dirty="0"/>
          </a:p>
        </p:txBody>
      </p:sp>
      <p:sp>
        <p:nvSpPr>
          <p:cNvPr id="3" name="Content Placeholder 2"/>
          <p:cNvSpPr>
            <a:spLocks noGrp="1"/>
          </p:cNvSpPr>
          <p:nvPr>
            <p:ph idx="1"/>
          </p:nvPr>
        </p:nvSpPr>
        <p:spPr>
          <a:xfrm>
            <a:off x="457200" y="1341437"/>
            <a:ext cx="8229600" cy="4297363"/>
          </a:xfrm>
        </p:spPr>
        <p:txBody>
          <a:bodyPr>
            <a:normAutofit fontScale="92500" lnSpcReduction="10000"/>
          </a:bodyPr>
          <a:lstStyle/>
          <a:p>
            <a:pPr lvl="0"/>
            <a:r>
              <a:rPr lang="en-US" dirty="0" smtClean="0"/>
              <a:t>Nurses made more home visits to deliver hands-on care thanks to time saved from paperwork </a:t>
            </a:r>
          </a:p>
          <a:p>
            <a:pPr lvl="0"/>
            <a:r>
              <a:rPr lang="en-US" b="1" dirty="0" err="1" smtClean="0"/>
              <a:t>Telehealth</a:t>
            </a:r>
            <a:r>
              <a:rPr lang="en-US" dirty="0" smtClean="0"/>
              <a:t> data made in-person visits focused and more productive </a:t>
            </a:r>
          </a:p>
          <a:p>
            <a:pPr lvl="0"/>
            <a:r>
              <a:rPr lang="en-US" b="1" dirty="0" smtClean="0"/>
              <a:t>Hospital readmission rates for patients with congestive heart failure fell from 16 to 5% </a:t>
            </a:r>
          </a:p>
          <a:p>
            <a:pPr lvl="0"/>
            <a:r>
              <a:rPr lang="en-US" dirty="0" smtClean="0"/>
              <a:t>NY State Medicaid now reimburses </a:t>
            </a:r>
            <a:r>
              <a:rPr lang="en-US" dirty="0" err="1" smtClean="0"/>
              <a:t>telehealth</a:t>
            </a:r>
            <a:r>
              <a:rPr lang="en-US" dirty="0" smtClean="0"/>
              <a:t> allowing JHL to rollout the Health Buddy to 375 individuals.</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6" name="Picture 5" descr="Jewish_Home_Logo.PNG"/>
          <p:cNvPicPr>
            <a:picLocks noChangeAspect="1"/>
          </p:cNvPicPr>
          <p:nvPr/>
        </p:nvPicPr>
        <p:blipFill>
          <a:blip r:embed="rId4" cstate="print"/>
          <a:srcRect l="7673" r="7921"/>
          <a:stretch>
            <a:fillRect/>
          </a:stretch>
        </p:blipFill>
        <p:spPr>
          <a:xfrm>
            <a:off x="6267450" y="5105400"/>
            <a:ext cx="2724150" cy="990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49362"/>
          </a:xfrm>
        </p:spPr>
        <p:txBody>
          <a:bodyPr>
            <a:noAutofit/>
          </a:bodyPr>
          <a:lstStyle/>
          <a:p>
            <a:pPr lvl="0"/>
            <a:r>
              <a:rPr lang="en-US" sz="3000" b="1" dirty="0" smtClean="0"/>
              <a:t>One-stop information and referral service helps a provider meet seniors and caregivers needs, and increases home and community based services</a:t>
            </a:r>
            <a:endParaRPr lang="en-US" sz="3000" b="1" dirty="0"/>
          </a:p>
        </p:txBody>
      </p:sp>
      <p:sp>
        <p:nvSpPr>
          <p:cNvPr id="3" name="Content Placeholder 2"/>
          <p:cNvSpPr>
            <a:spLocks noGrp="1"/>
          </p:cNvSpPr>
          <p:nvPr>
            <p:ph idx="1"/>
          </p:nvPr>
        </p:nvSpPr>
        <p:spPr>
          <a:xfrm>
            <a:off x="457200" y="1570037"/>
            <a:ext cx="8229600" cy="3840163"/>
          </a:xfrm>
        </p:spPr>
        <p:txBody>
          <a:bodyPr>
            <a:normAutofit/>
          </a:bodyPr>
          <a:lstStyle/>
          <a:p>
            <a:pPr lvl="0"/>
            <a:r>
              <a:rPr lang="en-US" dirty="0" smtClean="0"/>
              <a:t>Reduced response time to hospital referral requests from 2-3 hours to 15-20 minutes </a:t>
            </a:r>
          </a:p>
          <a:p>
            <a:pPr lvl="0"/>
            <a:r>
              <a:rPr lang="en-US" dirty="0" smtClean="0"/>
              <a:t>Hospital readmission for </a:t>
            </a:r>
            <a:r>
              <a:rPr lang="en-US" dirty="0" err="1" smtClean="0"/>
              <a:t>telehealth</a:t>
            </a:r>
            <a:r>
              <a:rPr lang="en-US" dirty="0" smtClean="0"/>
              <a:t> users was 2 compared to 12 for the control group </a:t>
            </a:r>
          </a:p>
          <a:p>
            <a:pPr lvl="0"/>
            <a:r>
              <a:rPr lang="en-US" dirty="0" smtClean="0"/>
              <a:t>Rather than wait for guaranteed ROI, Board recognizes </a:t>
            </a:r>
            <a:r>
              <a:rPr lang="en-US" dirty="0" err="1" smtClean="0"/>
              <a:t>telehealth</a:t>
            </a:r>
            <a:r>
              <a:rPr lang="en-US" dirty="0" smtClean="0"/>
              <a:t> as an expected standard of practice.</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7" name="Picture 6" descr="Lutheran Homes of Michigan Logo.png"/>
          <p:cNvPicPr>
            <a:picLocks noChangeAspect="1"/>
          </p:cNvPicPr>
          <p:nvPr/>
        </p:nvPicPr>
        <p:blipFill>
          <a:blip r:embed="rId4" cstate="print"/>
          <a:stretch>
            <a:fillRect/>
          </a:stretch>
        </p:blipFill>
        <p:spPr>
          <a:xfrm>
            <a:off x="6435261" y="5346191"/>
            <a:ext cx="2480139" cy="7498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38"/>
            <a:ext cx="7543800" cy="1249362"/>
          </a:xfrm>
        </p:spPr>
        <p:txBody>
          <a:bodyPr>
            <a:noAutofit/>
          </a:bodyPr>
          <a:lstStyle/>
          <a:p>
            <a:pPr lvl="0"/>
            <a:r>
              <a:rPr lang="en-US" sz="3000" b="1" dirty="0" smtClean="0"/>
              <a:t>Remote monitoring improved quality of life, increased staff efficiencies and decreased care costs</a:t>
            </a:r>
            <a:endParaRPr lang="en-US" sz="3000" b="1" dirty="0"/>
          </a:p>
        </p:txBody>
      </p:sp>
      <p:sp>
        <p:nvSpPr>
          <p:cNvPr id="3" name="Content Placeholder 2"/>
          <p:cNvSpPr>
            <a:spLocks noGrp="1"/>
          </p:cNvSpPr>
          <p:nvPr>
            <p:ph idx="1"/>
          </p:nvPr>
        </p:nvSpPr>
        <p:spPr>
          <a:xfrm>
            <a:off x="381000" y="1295400"/>
            <a:ext cx="8229600" cy="4297363"/>
          </a:xfrm>
        </p:spPr>
        <p:txBody>
          <a:bodyPr>
            <a:normAutofit fontScale="85000" lnSpcReduction="20000"/>
          </a:bodyPr>
          <a:lstStyle/>
          <a:p>
            <a:r>
              <a:rPr lang="en-US" dirty="0" smtClean="0"/>
              <a:t>Remote monitoring study in Assisted Living  showed </a:t>
            </a:r>
            <a:r>
              <a:rPr lang="en-US" b="1" dirty="0" smtClean="0"/>
              <a:t>reductions in care costs by 75% for monitored individuals relative to controls</a:t>
            </a:r>
            <a:r>
              <a:rPr lang="en-US" dirty="0" smtClean="0"/>
              <a:t>, due to detection of arising issues like urinary tract infections early</a:t>
            </a:r>
          </a:p>
          <a:p>
            <a:pPr lvl="0"/>
            <a:r>
              <a:rPr lang="en-US" dirty="0" smtClean="0"/>
              <a:t>Remote monitoring in allowed staff to make 40% fewer physician phone consultations</a:t>
            </a:r>
          </a:p>
          <a:p>
            <a:pPr lvl="0"/>
            <a:r>
              <a:rPr lang="en-US" dirty="0" smtClean="0"/>
              <a:t>Slightly increased monthly rent of assisted living units by $70 a month to pass the cost of remote monitoring through </a:t>
            </a:r>
          </a:p>
          <a:p>
            <a:pPr lvl="0"/>
            <a:r>
              <a:rPr lang="en-US" dirty="0" smtClean="0"/>
              <a:t>Deploying sleep monitoring in skilled nursing units, which revealed that a third of residents were unnecessarily being awakened.</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7" name="Picture 6" descr="VOA_logo.gif"/>
          <p:cNvPicPr>
            <a:picLocks noChangeAspect="1"/>
          </p:cNvPicPr>
          <p:nvPr/>
        </p:nvPicPr>
        <p:blipFill>
          <a:blip r:embed="rId4" cstate="print"/>
          <a:stretch>
            <a:fillRect/>
          </a:stretch>
        </p:blipFill>
        <p:spPr>
          <a:xfrm>
            <a:off x="6172200" y="5337579"/>
            <a:ext cx="2828925" cy="8346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249362"/>
          </a:xfrm>
        </p:spPr>
        <p:txBody>
          <a:bodyPr>
            <a:normAutofit/>
          </a:bodyPr>
          <a:lstStyle/>
          <a:p>
            <a:r>
              <a:rPr lang="en-US" sz="3000" b="1" dirty="0" err="1" smtClean="0"/>
              <a:t>Selfhelp</a:t>
            </a:r>
            <a:r>
              <a:rPr lang="en-US" sz="3000" b="1" dirty="0" smtClean="0"/>
              <a:t> expands home and community based services through technology </a:t>
            </a:r>
          </a:p>
        </p:txBody>
      </p:sp>
      <p:sp>
        <p:nvSpPr>
          <p:cNvPr id="3" name="Content Placeholder 2"/>
          <p:cNvSpPr>
            <a:spLocks noGrp="1"/>
          </p:cNvSpPr>
          <p:nvPr>
            <p:ph idx="1"/>
          </p:nvPr>
        </p:nvSpPr>
        <p:spPr>
          <a:xfrm>
            <a:off x="381000" y="1295400"/>
            <a:ext cx="8229600" cy="4297363"/>
          </a:xfrm>
        </p:spPr>
        <p:txBody>
          <a:bodyPr>
            <a:normAutofit fontScale="92500" lnSpcReduction="20000"/>
          </a:bodyPr>
          <a:lstStyle/>
          <a:p>
            <a:pPr lvl="0"/>
            <a:r>
              <a:rPr lang="en-US" dirty="0" smtClean="0"/>
              <a:t>Employs social workers to demystify technology to home care clients with chronic conditions </a:t>
            </a:r>
          </a:p>
          <a:p>
            <a:pPr lvl="0"/>
            <a:r>
              <a:rPr lang="en-US" dirty="0" smtClean="0"/>
              <a:t>Partnered with Microsoft to install Internet service, video camera, microphone and computer with easy-to-use touch-screen monitor in the homes homebound seniors through the </a:t>
            </a:r>
            <a:r>
              <a:rPr lang="en-US" b="1" dirty="0" smtClean="0"/>
              <a:t>Virtual Senior Center</a:t>
            </a:r>
            <a:r>
              <a:rPr lang="en-US" dirty="0" smtClean="0"/>
              <a:t> project</a:t>
            </a:r>
          </a:p>
          <a:p>
            <a:pPr lvl="0"/>
            <a:r>
              <a:rPr lang="en-US" dirty="0" smtClean="0"/>
              <a:t>Working towards a membership model where Virtual Senior Center participants would pay a monthly fee for use of the connectivity tools.</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6" name="Picture 5" descr="Selfhelp.jpg"/>
          <p:cNvPicPr>
            <a:picLocks noChangeAspect="1"/>
          </p:cNvPicPr>
          <p:nvPr/>
        </p:nvPicPr>
        <p:blipFill>
          <a:blip r:embed="rId4" cstate="print"/>
          <a:stretch>
            <a:fillRect/>
          </a:stretch>
        </p:blipFill>
        <p:spPr>
          <a:xfrm>
            <a:off x="7696200" y="4876800"/>
            <a:ext cx="1295400" cy="1295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b="1" dirty="0" smtClean="0">
                <a:effectLst>
                  <a:outerShdw blurRad="38100" dist="38100" dir="2700000" algn="tl">
                    <a:srgbClr val="000000">
                      <a:alpha val="43137"/>
                    </a:srgbClr>
                  </a:outerShdw>
                </a:effectLst>
              </a:rPr>
              <a:t>Common Threads Emerging from the Case Studies</a:t>
            </a:r>
            <a:endParaRPr lang="en-US" b="1" dirty="0">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2" cstate="print"/>
          <a:srcRect/>
          <a:stretch>
            <a:fillRect/>
          </a:stretch>
        </p:blipFill>
        <p:spPr bwMode="auto">
          <a:xfrm>
            <a:off x="7391400" y="6223000"/>
            <a:ext cx="1676400" cy="558800"/>
          </a:xfrm>
          <a:prstGeom prst="rect">
            <a:avLst/>
          </a:prstGeom>
          <a:noFill/>
          <a:ln w="9525">
            <a:noFill/>
            <a:miter lim="800000"/>
            <a:headEnd/>
            <a:tailEnd/>
          </a:ln>
        </p:spPr>
      </p:pic>
      <p:sp>
        <p:nvSpPr>
          <p:cNvPr id="5" name="Subtitle 4"/>
          <p:cNvSpPr>
            <a:spLocks noGrp="1"/>
          </p:cNvSpPr>
          <p:nvPr>
            <p:ph type="subTitle" idx="1"/>
          </p:nvPr>
        </p:nvSpPr>
        <p:spPr/>
        <p:txBody>
          <a:bodyPr/>
          <a:lstStyle/>
          <a:p>
            <a:endParaRPr lang="en-US" dirty="0"/>
          </a:p>
        </p:txBody>
      </p:sp>
      <p:pic>
        <p:nvPicPr>
          <p:cNvPr id="39939" name="Picture 3" descr="C:\Users\malwan\AppData\Local\Microsoft\Windows\Temporary Internet Files\Content.IE5\6KOEWII2\MC900441458[1].png"/>
          <p:cNvPicPr>
            <a:picLocks noChangeAspect="1" noChangeArrowheads="1"/>
          </p:cNvPicPr>
          <p:nvPr/>
        </p:nvPicPr>
        <p:blipFill>
          <a:blip r:embed="rId3" cstate="print"/>
          <a:srcRect/>
          <a:stretch>
            <a:fillRect/>
          </a:stretch>
        </p:blipFill>
        <p:spPr bwMode="auto">
          <a:xfrm>
            <a:off x="3124200" y="3200400"/>
            <a:ext cx="2742857" cy="274285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effectLst>
                  <a:outerShdw blurRad="38100" dist="38100" dir="2700000" algn="tl">
                    <a:srgbClr val="000000">
                      <a:alpha val="43137"/>
                    </a:srgbClr>
                  </a:outerShdw>
                </a:effectLst>
              </a:rPr>
              <a:t>Business Case &amp; ROI</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4648200"/>
          </a:xfrm>
        </p:spPr>
        <p:txBody>
          <a:bodyPr>
            <a:normAutofit fontScale="92500" lnSpcReduction="10000"/>
          </a:bodyPr>
          <a:lstStyle/>
          <a:p>
            <a:r>
              <a:rPr lang="en-US" dirty="0" smtClean="0"/>
              <a:t>Immediate ROI is not easy to calculate, indirect and often intertwined with other operations</a:t>
            </a:r>
          </a:p>
          <a:p>
            <a:r>
              <a:rPr lang="en-US" dirty="0" smtClean="0"/>
              <a:t>Market differentiation and strategic partnership positioning are used as a foundation for Future Revenue</a:t>
            </a:r>
          </a:p>
          <a:p>
            <a:r>
              <a:rPr lang="en-US" dirty="0" smtClean="0"/>
              <a:t>Many are willing to invest in the future and defer ROI</a:t>
            </a:r>
          </a:p>
          <a:p>
            <a:r>
              <a:rPr lang="en-US" dirty="0" smtClean="0"/>
              <a:t>Quality of care, helping older adults avoid higher levels of care, and staff efficiency are important secondary ROIs.</a:t>
            </a:r>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15361" name="Picture 1" descr="C:\Users\malwan\AppData\Local\Microsoft\Windows\Temporary Internet Files\Content.IE5\7OSDUIWY\MC910217238[1].wmf"/>
          <p:cNvPicPr>
            <a:picLocks noChangeAspect="1" noChangeArrowheads="1"/>
          </p:cNvPicPr>
          <p:nvPr/>
        </p:nvPicPr>
        <p:blipFill>
          <a:blip r:embed="rId4" cstate="print"/>
          <a:srcRect/>
          <a:stretch>
            <a:fillRect/>
          </a:stretch>
        </p:blipFill>
        <p:spPr bwMode="auto">
          <a:xfrm>
            <a:off x="8077200" y="76200"/>
            <a:ext cx="975055" cy="1018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143000"/>
          </a:xfrm>
        </p:spPr>
        <p:txBody>
          <a:bodyPr>
            <a:normAutofit/>
          </a:bodyPr>
          <a:lstStyle/>
          <a:p>
            <a:r>
              <a:rPr lang="en-US" sz="4000" b="1" dirty="0" smtClean="0">
                <a:effectLst>
                  <a:outerShdw blurRad="38100" dist="38100" dir="2700000" algn="tl">
                    <a:srgbClr val="000000">
                      <a:alpha val="43137"/>
                    </a:srgbClr>
                  </a:outerShdw>
                </a:effectLst>
              </a:rPr>
              <a:t>CAST Focus Areas</a:t>
            </a:r>
          </a:p>
        </p:txBody>
      </p:sp>
      <p:sp>
        <p:nvSpPr>
          <p:cNvPr id="7171" name="Rectangle 3"/>
          <p:cNvSpPr>
            <a:spLocks noGrp="1" noChangeArrowheads="1"/>
          </p:cNvSpPr>
          <p:nvPr>
            <p:ph type="body" idx="1"/>
          </p:nvPr>
        </p:nvSpPr>
        <p:spPr>
          <a:xfrm>
            <a:off x="685800" y="1371600"/>
            <a:ext cx="7772400" cy="4114800"/>
          </a:xfrm>
        </p:spPr>
        <p:txBody>
          <a:bodyPr>
            <a:noAutofit/>
          </a:bodyPr>
          <a:lstStyle/>
          <a:p>
            <a:pPr lvl="1">
              <a:lnSpc>
                <a:spcPct val="80000"/>
              </a:lnSpc>
            </a:pPr>
            <a:r>
              <a:rPr lang="en-US" b="1" dirty="0" smtClean="0"/>
              <a:t>Pilots: </a:t>
            </a:r>
            <a:r>
              <a:rPr lang="en-US" dirty="0" smtClean="0"/>
              <a:t>Identifying needs and accelerating applied research</a:t>
            </a:r>
            <a:br>
              <a:rPr lang="en-US" dirty="0" smtClean="0"/>
            </a:br>
            <a:endParaRPr lang="en-US" dirty="0" smtClean="0"/>
          </a:p>
          <a:p>
            <a:pPr lvl="1">
              <a:lnSpc>
                <a:spcPct val="80000"/>
              </a:lnSpc>
            </a:pPr>
            <a:r>
              <a:rPr lang="en-US" b="1" dirty="0" smtClean="0"/>
              <a:t>Policy: </a:t>
            </a:r>
            <a:r>
              <a:rPr lang="en-US" dirty="0" smtClean="0"/>
              <a:t>Identifying barriers and advocating to remove them (Federal and State)</a:t>
            </a:r>
            <a:br>
              <a:rPr lang="en-US" dirty="0" smtClean="0"/>
            </a:br>
            <a:endParaRPr lang="en-US" dirty="0" smtClean="0"/>
          </a:p>
          <a:p>
            <a:pPr lvl="1">
              <a:lnSpc>
                <a:spcPct val="80000"/>
              </a:lnSpc>
            </a:pPr>
            <a:r>
              <a:rPr lang="en-US" b="1" dirty="0" smtClean="0"/>
              <a:t>Standards: </a:t>
            </a:r>
            <a:r>
              <a:rPr lang="en-US" dirty="0" smtClean="0"/>
              <a:t>Promoting development and adoption of interoperability standards </a:t>
            </a:r>
            <a:br>
              <a:rPr lang="en-US" dirty="0" smtClean="0"/>
            </a:br>
            <a:endParaRPr lang="en-US" dirty="0" smtClean="0"/>
          </a:p>
          <a:p>
            <a:pPr lvl="1">
              <a:lnSpc>
                <a:spcPct val="80000"/>
              </a:lnSpc>
            </a:pPr>
            <a:r>
              <a:rPr lang="en-US" b="1" dirty="0" smtClean="0"/>
              <a:t>Education: </a:t>
            </a:r>
            <a:r>
              <a:rPr lang="en-US" dirty="0" smtClean="0"/>
              <a:t>Disseminating information and resources.</a:t>
            </a:r>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effectLst>
                  <a:outerShdw blurRad="38100" dist="38100" dir="2700000" algn="tl">
                    <a:srgbClr val="000000">
                      <a:alpha val="43137"/>
                    </a:srgbClr>
                  </a:outerShdw>
                </a:effectLst>
              </a:rPr>
              <a:t>Promising Models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953000"/>
          </a:xfrm>
        </p:spPr>
        <p:txBody>
          <a:bodyPr>
            <a:normAutofit/>
          </a:bodyPr>
          <a:lstStyle/>
          <a:p>
            <a:r>
              <a:rPr lang="en-US" dirty="0" smtClean="0"/>
              <a:t>Partnering with Hospitals to coordinate </a:t>
            </a:r>
          </a:p>
          <a:p>
            <a:pPr>
              <a:buNone/>
            </a:pPr>
            <a:r>
              <a:rPr lang="en-US" dirty="0" smtClean="0"/>
              <a:t>	care</a:t>
            </a:r>
          </a:p>
          <a:p>
            <a:r>
              <a:rPr lang="en-US" dirty="0" smtClean="0"/>
              <a:t>Targeting the needs of seniors and caregivers in the community through call centers, enhanced referral networks and retail outlets</a:t>
            </a:r>
          </a:p>
          <a:p>
            <a:r>
              <a:rPr lang="en-US" dirty="0" smtClean="0"/>
              <a:t>CCRC at home/without walls models</a:t>
            </a:r>
          </a:p>
          <a:p>
            <a:r>
              <a:rPr lang="en-US" dirty="0" smtClean="0"/>
              <a:t>Building on Medicaid Waiver programs, and health reform initiatives.</a:t>
            </a:r>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13317" name="Picture 5" descr="C:\Program Files\Microsoft Office\MEDIA\CAGCAT10\j0195812.wmf"/>
          <p:cNvPicPr>
            <a:picLocks noChangeAspect="1" noChangeArrowheads="1"/>
          </p:cNvPicPr>
          <p:nvPr/>
        </p:nvPicPr>
        <p:blipFill>
          <a:blip r:embed="rId4" cstate="print"/>
          <a:srcRect/>
          <a:stretch>
            <a:fillRect/>
          </a:stretch>
        </p:blipFill>
        <p:spPr bwMode="auto">
          <a:xfrm>
            <a:off x="7848600" y="152401"/>
            <a:ext cx="1143000" cy="11760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b="1" dirty="0" smtClean="0">
                <a:effectLst>
                  <a:outerShdw blurRad="38100" dist="38100" dir="2700000" algn="tl">
                    <a:srgbClr val="000000">
                      <a:alpha val="43137"/>
                    </a:srgbClr>
                  </a:outerShdw>
                </a:effectLst>
              </a:rPr>
              <a:t>Preparing For the Future: </a:t>
            </a:r>
            <a:r>
              <a:rPr lang="en-US" dirty="0" smtClean="0"/>
              <a:t/>
            </a:r>
            <a:br>
              <a:rPr lang="en-US" dirty="0" smtClean="0"/>
            </a:br>
            <a:r>
              <a:rPr lang="en-US" dirty="0" smtClean="0"/>
              <a:t> </a:t>
            </a:r>
            <a:r>
              <a:rPr lang="en-US" b="1" dirty="0" smtClean="0"/>
              <a:t>Developing Technology-Enabled </a:t>
            </a:r>
            <a:br>
              <a:rPr lang="en-US" b="1" dirty="0" smtClean="0"/>
            </a:br>
            <a:r>
              <a:rPr lang="en-US" b="1" dirty="0" smtClean="0"/>
              <a:t>Long-Term Services and Supports </a:t>
            </a:r>
            <a:br>
              <a:rPr lang="en-US" b="1" dirty="0" smtClean="0"/>
            </a:br>
            <a:r>
              <a:rPr lang="en-US" b="1" dirty="0" smtClean="0"/>
              <a:t>for a New Population of Older Adults</a:t>
            </a:r>
            <a:endParaRPr lang="en-US" b="1" dirty="0"/>
          </a:p>
        </p:txBody>
      </p:sp>
      <p:sp>
        <p:nvSpPr>
          <p:cNvPr id="3" name="Subtitle 2"/>
          <p:cNvSpPr>
            <a:spLocks noGrp="1"/>
          </p:cNvSpPr>
          <p:nvPr>
            <p:ph type="subTitle" idx="1"/>
          </p:nvPr>
        </p:nvSpPr>
        <p:spPr>
          <a:xfrm>
            <a:off x="838200" y="3886200"/>
            <a:ext cx="7391400" cy="1752600"/>
          </a:xfrm>
        </p:spPr>
        <p:txBody>
          <a:bodyPr>
            <a:normAutofit/>
          </a:bodyPr>
          <a:lstStyle/>
          <a:p>
            <a:r>
              <a:rPr lang="en-US" u="sng" dirty="0" smtClean="0">
                <a:hlinkClick r:id="rId2"/>
              </a:rPr>
              <a:t>http://www.leadingage.org/uploadedFiles/Content/About/CAST/Resources/Preparing_for_the_Future_Case_Studies.pdf</a:t>
            </a:r>
            <a:endParaRPr lang="en-US" dirty="0"/>
          </a:p>
        </p:txBody>
      </p:sp>
      <p:pic>
        <p:nvPicPr>
          <p:cNvPr id="5"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lstStyle/>
          <a:p>
            <a:r>
              <a:rPr lang="en-US" b="1" dirty="0" smtClean="0">
                <a:effectLst>
                  <a:outerShdw blurRad="38100" dist="38100" dir="2700000" algn="tl">
                    <a:srgbClr val="000000">
                      <a:alpha val="43137"/>
                    </a:srgbClr>
                  </a:outerShdw>
                </a:effectLst>
              </a:rPr>
              <a:t>More To Come…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93837"/>
            <a:ext cx="8229600" cy="4525963"/>
          </a:xfrm>
        </p:spPr>
        <p:txBody>
          <a:bodyPr>
            <a:normAutofit fontScale="92500" lnSpcReduction="20000"/>
          </a:bodyPr>
          <a:lstStyle/>
          <a:p>
            <a:r>
              <a:rPr lang="en-US" dirty="0" smtClean="0"/>
              <a:t>Just released a whitepaper on EHRs, an EHR On-line Selection Tool </a:t>
            </a:r>
          </a:p>
          <a:p>
            <a:r>
              <a:rPr lang="en-US" dirty="0" smtClean="0"/>
              <a:t>Collected EHR Case Studies and getting ready to release them </a:t>
            </a:r>
          </a:p>
          <a:p>
            <a:r>
              <a:rPr lang="en-US" dirty="0" smtClean="0"/>
              <a:t>Contemplating a new video aimed at LTPAC providers and their potential strategic partners</a:t>
            </a:r>
          </a:p>
          <a:p>
            <a:r>
              <a:rPr lang="en-US" dirty="0" smtClean="0"/>
              <a:t>Considering practical guidance tools and implementation guides, as companions to the video.  </a:t>
            </a:r>
          </a:p>
          <a:p>
            <a:pPr>
              <a:buNone/>
            </a:pPr>
            <a:r>
              <a:rPr lang="en-US" dirty="0" smtClean="0"/>
              <a:t> </a:t>
            </a: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pic>
        <p:nvPicPr>
          <p:cNvPr id="8193" name="Picture 1" descr="C:\Users\malwan\AppData\Local\Microsoft\Windows\Temporary Internet Files\Content.IE5\6KOEWII2\MC900149719[1].wmf"/>
          <p:cNvPicPr>
            <a:picLocks noChangeAspect="1" noChangeArrowheads="1"/>
          </p:cNvPicPr>
          <p:nvPr/>
        </p:nvPicPr>
        <p:blipFill>
          <a:blip r:embed="rId4" cstate="print"/>
          <a:srcRect/>
          <a:stretch>
            <a:fillRect/>
          </a:stretch>
        </p:blipFill>
        <p:spPr bwMode="auto">
          <a:xfrm>
            <a:off x="7195242" y="152401"/>
            <a:ext cx="1796358" cy="13501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Thank You…</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hlinkClick r:id="rId3"/>
              </a:rPr>
              <a:t>MAlwan@LeadingAge.org</a:t>
            </a:r>
            <a:endParaRPr lang="en-US" dirty="0" smtClean="0"/>
          </a:p>
          <a:p>
            <a:endParaRPr lang="en-US" dirty="0"/>
          </a:p>
        </p:txBody>
      </p:sp>
      <p:pic>
        <p:nvPicPr>
          <p:cNvPr id="5" name="Picture 14"/>
          <p:cNvPicPr>
            <a:picLocks noChangeAspect="1" noChangeArrowheads="1"/>
          </p:cNvPicPr>
          <p:nvPr/>
        </p:nvPicPr>
        <p:blipFill>
          <a:blip r:embed="rId4"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 y="-108284"/>
            <a:ext cx="8839200" cy="1143000"/>
          </a:xfrm>
        </p:spPr>
        <p:txBody>
          <a:bodyPr>
            <a:normAutofit/>
          </a:bodyPr>
          <a:lstStyle/>
          <a:p>
            <a:pPr>
              <a:defRPr/>
            </a:pPr>
            <a:r>
              <a:rPr lang="en-US" sz="4000" b="1" dirty="0" smtClean="0">
                <a:effectLst>
                  <a:outerShdw blurRad="38100" dist="38100" dir="2700000" algn="tl">
                    <a:srgbClr val="C0C0C0"/>
                  </a:outerShdw>
                </a:effectLst>
              </a:rPr>
              <a:t>Vision: “Shift Left” through Technology</a:t>
            </a:r>
          </a:p>
        </p:txBody>
      </p:sp>
      <p:grpSp>
        <p:nvGrpSpPr>
          <p:cNvPr id="2" name="Group 3"/>
          <p:cNvGrpSpPr>
            <a:grpSpLocks/>
          </p:cNvGrpSpPr>
          <p:nvPr/>
        </p:nvGrpSpPr>
        <p:grpSpPr bwMode="auto">
          <a:xfrm>
            <a:off x="171450" y="713874"/>
            <a:ext cx="8896350" cy="5341938"/>
            <a:chOff x="-48" y="672"/>
            <a:chExt cx="5604" cy="3365"/>
          </a:xfrm>
        </p:grpSpPr>
        <p:sp>
          <p:nvSpPr>
            <p:cNvPr id="5124" name="Rectangle 2"/>
            <p:cNvSpPr>
              <a:spLocks noChangeArrowheads="1"/>
            </p:cNvSpPr>
            <p:nvPr/>
          </p:nvSpPr>
          <p:spPr bwMode="auto">
            <a:xfrm flipV="1">
              <a:off x="897" y="878"/>
              <a:ext cx="4527" cy="2657"/>
            </a:xfrm>
            <a:prstGeom prst="rect">
              <a:avLst/>
            </a:prstGeom>
            <a:gradFill rotWithShape="1">
              <a:gsLst>
                <a:gs pos="0">
                  <a:schemeClr val="bg2"/>
                </a:gs>
                <a:gs pos="100000">
                  <a:srgbClr val="000000">
                    <a:alpha val="0"/>
                  </a:srgbClr>
                </a:gs>
              </a:gsLst>
              <a:lin ang="5400000" scaled="1"/>
            </a:gradFill>
            <a:ln w="12700">
              <a:noFill/>
              <a:miter lim="800000"/>
              <a:headEnd type="none" w="sm" len="sm"/>
              <a:tailEnd type="none" w="sm" len="sm"/>
            </a:ln>
          </p:spPr>
          <p:txBody>
            <a:bodyPr rot="10800000" wrap="none" anchor="ctr"/>
            <a:lstStyle/>
            <a:p>
              <a:pPr eaLnBrk="1" hangingPunct="1"/>
              <a:endParaRPr lang="en-US" sz="1800" b="1">
                <a:solidFill>
                  <a:prstClr val="black"/>
                </a:solidFill>
                <a:ea typeface="+mn-ea"/>
                <a:cs typeface="Arial" charset="0"/>
              </a:endParaRPr>
            </a:p>
          </p:txBody>
        </p:sp>
        <p:sp>
          <p:nvSpPr>
            <p:cNvPr id="5125" name="AutoShape 3"/>
            <p:cNvSpPr>
              <a:spLocks noChangeArrowheads="1"/>
            </p:cNvSpPr>
            <p:nvPr/>
          </p:nvSpPr>
          <p:spPr bwMode="auto">
            <a:xfrm rot="-3541810">
              <a:off x="2949" y="-89"/>
              <a:ext cx="401" cy="4402"/>
            </a:xfrm>
            <a:prstGeom prst="upArrow">
              <a:avLst>
                <a:gd name="adj1" fmla="val 60963"/>
                <a:gd name="adj2" fmla="val 293446"/>
              </a:avLst>
            </a:prstGeom>
            <a:solidFill>
              <a:schemeClr val="folHlink">
                <a:alpha val="20000"/>
              </a:schemeClr>
            </a:solidFill>
            <a:ln w="9525" algn="ctr">
              <a:noFill/>
              <a:miter lim="800000"/>
              <a:headEnd/>
              <a:tailEnd/>
            </a:ln>
          </p:spPr>
          <p:txBody>
            <a:bodyPr vert="eaVert" anchor="ctr">
              <a:spAutoFit/>
            </a:bodyPr>
            <a:lstStyle/>
            <a:p>
              <a:pPr eaLnBrk="1" hangingPunct="1"/>
              <a:endParaRPr lang="en-US" sz="1800" b="1">
                <a:solidFill>
                  <a:prstClr val="black"/>
                </a:solidFill>
                <a:ea typeface="+mn-ea"/>
                <a:cs typeface="Arial" charset="0"/>
              </a:endParaRPr>
            </a:p>
          </p:txBody>
        </p:sp>
        <p:sp>
          <p:nvSpPr>
            <p:cNvPr id="30724" name="Rectangle 4"/>
            <p:cNvSpPr>
              <a:spLocks noChangeArrowheads="1"/>
            </p:cNvSpPr>
            <p:nvPr/>
          </p:nvSpPr>
          <p:spPr bwMode="auto">
            <a:xfrm>
              <a:off x="1116" y="3563"/>
              <a:ext cx="598" cy="173"/>
            </a:xfrm>
            <a:prstGeom prst="rect">
              <a:avLst/>
            </a:prstGeom>
            <a:noFill/>
            <a:ln w="9525">
              <a:noFill/>
              <a:miter lim="800000"/>
              <a:headEnd/>
              <a:tailEnd/>
            </a:ln>
          </p:spPr>
          <p:txBody>
            <a:bodyPr lIns="0" tIns="0" rIns="0" bIns="0">
              <a:spAutoFit/>
            </a:bodyPr>
            <a:lstStyle/>
            <a:p>
              <a:pPr algn="ct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a:t>
              </a:r>
            </a:p>
          </p:txBody>
        </p:sp>
        <p:sp>
          <p:nvSpPr>
            <p:cNvPr id="30725" name="Rectangle 5"/>
            <p:cNvSpPr>
              <a:spLocks noChangeArrowheads="1"/>
            </p:cNvSpPr>
            <p:nvPr/>
          </p:nvSpPr>
          <p:spPr bwMode="auto">
            <a:xfrm>
              <a:off x="2006" y="3563"/>
              <a:ext cx="599" cy="173"/>
            </a:xfrm>
            <a:prstGeom prst="rect">
              <a:avLst/>
            </a:prstGeom>
            <a:noFill/>
            <a:ln w="9525">
              <a:noFill/>
              <a:miter lim="800000"/>
              <a:headEnd/>
              <a:tailEnd/>
            </a:ln>
          </p:spPr>
          <p:txBody>
            <a:bodyPr lIns="0" tIns="0" rIns="0" bIns="0">
              <a:spAutoFit/>
            </a:bodyPr>
            <a:lstStyle/>
            <a:p>
              <a:pPr algn="ct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$10</a:t>
              </a:r>
            </a:p>
          </p:txBody>
        </p:sp>
        <p:sp>
          <p:nvSpPr>
            <p:cNvPr id="30726" name="Rectangle 6"/>
            <p:cNvSpPr>
              <a:spLocks noChangeArrowheads="1"/>
            </p:cNvSpPr>
            <p:nvPr/>
          </p:nvSpPr>
          <p:spPr bwMode="auto">
            <a:xfrm>
              <a:off x="2905" y="3563"/>
              <a:ext cx="583" cy="173"/>
            </a:xfrm>
            <a:prstGeom prst="rect">
              <a:avLst/>
            </a:prstGeom>
            <a:noFill/>
            <a:ln w="9525">
              <a:noFill/>
              <a:miter lim="800000"/>
              <a:headEnd/>
              <a:tailEnd/>
            </a:ln>
          </p:spPr>
          <p:txBody>
            <a:bodyPr lIns="0" tIns="0" rIns="0" bIns="0">
              <a:spAutoFit/>
            </a:bodyPr>
            <a:lstStyle/>
            <a:p>
              <a:pPr algn="ct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$100</a:t>
              </a:r>
            </a:p>
          </p:txBody>
        </p:sp>
        <p:sp>
          <p:nvSpPr>
            <p:cNvPr id="30727" name="Rectangle 7"/>
            <p:cNvSpPr>
              <a:spLocks noChangeArrowheads="1"/>
            </p:cNvSpPr>
            <p:nvPr/>
          </p:nvSpPr>
          <p:spPr bwMode="auto">
            <a:xfrm>
              <a:off x="3703" y="3563"/>
              <a:ext cx="776" cy="173"/>
            </a:xfrm>
            <a:prstGeom prst="rect">
              <a:avLst/>
            </a:prstGeom>
            <a:noFill/>
            <a:ln w="9525">
              <a:noFill/>
              <a:miter lim="800000"/>
              <a:headEnd/>
              <a:tailEnd/>
            </a:ln>
          </p:spPr>
          <p:txBody>
            <a:bodyPr lIns="0" tIns="0" rIns="0" bIns="0">
              <a:spAutoFit/>
            </a:bodyPr>
            <a:lstStyle/>
            <a:p>
              <a:pPr algn="ct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$1,000</a:t>
              </a:r>
            </a:p>
          </p:txBody>
        </p:sp>
        <p:sp>
          <p:nvSpPr>
            <p:cNvPr id="30728" name="Rectangle 8"/>
            <p:cNvSpPr>
              <a:spLocks noChangeArrowheads="1"/>
            </p:cNvSpPr>
            <p:nvPr/>
          </p:nvSpPr>
          <p:spPr bwMode="auto">
            <a:xfrm>
              <a:off x="4754" y="3563"/>
              <a:ext cx="520" cy="173"/>
            </a:xfrm>
            <a:prstGeom prst="rect">
              <a:avLst/>
            </a:prstGeom>
            <a:noFill/>
            <a:ln w="9525">
              <a:noFill/>
              <a:miter lim="800000"/>
              <a:headEnd/>
              <a:tailEnd/>
            </a:ln>
          </p:spPr>
          <p:txBody>
            <a:bodyPr wrap="none" lIns="0" tIns="0" rIns="0" bIns="0">
              <a:spAutoFit/>
            </a:bodyPr>
            <a:lstStyle/>
            <a:p>
              <a:pPr algn="ct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$10,000</a:t>
              </a:r>
            </a:p>
          </p:txBody>
        </p:sp>
        <p:sp>
          <p:nvSpPr>
            <p:cNvPr id="30729" name="Rectangle 9"/>
            <p:cNvSpPr>
              <a:spLocks noChangeArrowheads="1"/>
            </p:cNvSpPr>
            <p:nvPr/>
          </p:nvSpPr>
          <p:spPr bwMode="auto">
            <a:xfrm>
              <a:off x="231" y="3386"/>
              <a:ext cx="599" cy="173"/>
            </a:xfrm>
            <a:prstGeom prst="rect">
              <a:avLst/>
            </a:prstGeom>
            <a:noFill/>
            <a:ln w="9525">
              <a:noFill/>
              <a:miter lim="800000"/>
              <a:headEnd/>
              <a:tailEnd/>
            </a:ln>
          </p:spPr>
          <p:txBody>
            <a:bodyPr lIns="0" tIns="0" rIns="0" bIns="0">
              <a:spAutoFit/>
            </a:bodyPr>
            <a:lstStyle/>
            <a:p>
              <a:pPr algn="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0%</a:t>
              </a:r>
            </a:p>
          </p:txBody>
        </p:sp>
        <p:sp>
          <p:nvSpPr>
            <p:cNvPr id="30730" name="Rectangle 10"/>
            <p:cNvSpPr>
              <a:spLocks noChangeArrowheads="1"/>
            </p:cNvSpPr>
            <p:nvPr/>
          </p:nvSpPr>
          <p:spPr bwMode="auto">
            <a:xfrm>
              <a:off x="231" y="935"/>
              <a:ext cx="599" cy="173"/>
            </a:xfrm>
            <a:prstGeom prst="rect">
              <a:avLst/>
            </a:prstGeom>
            <a:noFill/>
            <a:ln w="9525">
              <a:noFill/>
              <a:miter lim="800000"/>
              <a:headEnd/>
              <a:tailEnd/>
            </a:ln>
          </p:spPr>
          <p:txBody>
            <a:bodyPr lIns="0" tIns="0" rIns="0" bIns="0">
              <a:spAutoFit/>
            </a:bodyPr>
            <a:lstStyle/>
            <a:p>
              <a:pPr algn="r" eaLnBrk="1" hangingPunct="1">
                <a:defRPr/>
              </a:pPr>
              <a:r>
                <a:rPr lang="en-US" sz="1800">
                  <a:solidFill>
                    <a:prstClr val="black"/>
                  </a:solidFill>
                  <a:effectLst>
                    <a:outerShdw blurRad="38100" dist="38100" dir="2700000" algn="tl">
                      <a:srgbClr val="000000"/>
                    </a:outerShdw>
                  </a:effectLst>
                  <a:latin typeface="Neo Sans Intel Medium" pitchFamily="34" charset="0"/>
                  <a:ea typeface="+mn-ea"/>
                  <a:cs typeface="Arial" charset="0"/>
                  <a:sym typeface="Wingdings" pitchFamily="2" charset="2"/>
                </a:rPr>
                <a:t>100%</a:t>
              </a:r>
            </a:p>
          </p:txBody>
        </p:sp>
        <p:sp>
          <p:nvSpPr>
            <p:cNvPr id="30731" name="Rectangle 11"/>
            <p:cNvSpPr>
              <a:spLocks noChangeArrowheads="1"/>
            </p:cNvSpPr>
            <p:nvPr/>
          </p:nvSpPr>
          <p:spPr bwMode="auto">
            <a:xfrm>
              <a:off x="935" y="732"/>
              <a:ext cx="2670" cy="1070"/>
            </a:xfrm>
            <a:prstGeom prst="rect">
              <a:avLst/>
            </a:prstGeom>
            <a:gradFill rotWithShape="1">
              <a:gsLst>
                <a:gs pos="0">
                  <a:schemeClr val="tx2">
                    <a:alpha val="25000"/>
                  </a:schemeClr>
                </a:gs>
                <a:gs pos="100000">
                  <a:schemeClr val="tx2">
                    <a:gamma/>
                    <a:tint val="89020"/>
                    <a:invGamma/>
                    <a:alpha val="0"/>
                  </a:schemeClr>
                </a:gs>
              </a:gsLst>
              <a:lin ang="5400000" scaled="1"/>
            </a:gradFill>
            <a:ln w="9525">
              <a:noFill/>
              <a:miter lim="800000"/>
              <a:headEnd/>
              <a:tailEnd/>
            </a:ln>
          </p:spPr>
          <p:txBody>
            <a:bodyPr/>
            <a:lstStyle/>
            <a:p>
              <a:pPr eaLnBrk="1" hangingPunct="1">
                <a:defRPr/>
              </a:pPr>
              <a:endParaRPr lang="en-US" sz="1800" b="1">
                <a:solidFill>
                  <a:prstClr val="black"/>
                </a:solidFill>
                <a:ea typeface="+mn-ea"/>
                <a:cs typeface="Arial" charset="0"/>
              </a:endParaRPr>
            </a:p>
          </p:txBody>
        </p:sp>
        <p:sp>
          <p:nvSpPr>
            <p:cNvPr id="30732" name="Text Box 12"/>
            <p:cNvSpPr txBox="1">
              <a:spLocks noChangeArrowheads="1"/>
            </p:cNvSpPr>
            <p:nvPr/>
          </p:nvSpPr>
          <p:spPr bwMode="auto">
            <a:xfrm>
              <a:off x="932" y="921"/>
              <a:ext cx="1300" cy="269"/>
            </a:xfrm>
            <a:prstGeom prst="rect">
              <a:avLst/>
            </a:prstGeom>
            <a:gradFill rotWithShape="1">
              <a:gsLst>
                <a:gs pos="0">
                  <a:srgbClr val="FF9933">
                    <a:alpha val="0"/>
                  </a:srgbClr>
                </a:gs>
                <a:gs pos="100000">
                  <a:srgbClr val="FF9933">
                    <a:gamma/>
                    <a:tint val="95294"/>
                    <a:invGamma/>
                  </a:srgb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Healthy,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Independent Living</a:t>
              </a:r>
            </a:p>
          </p:txBody>
        </p:sp>
        <p:sp>
          <p:nvSpPr>
            <p:cNvPr id="30733" name="Text Box 13"/>
            <p:cNvSpPr txBox="1">
              <a:spLocks noChangeArrowheads="1"/>
            </p:cNvSpPr>
            <p:nvPr/>
          </p:nvSpPr>
          <p:spPr bwMode="auto">
            <a:xfrm>
              <a:off x="1180" y="1316"/>
              <a:ext cx="1412" cy="269"/>
            </a:xfrm>
            <a:prstGeom prst="rect">
              <a:avLst/>
            </a:prstGeom>
            <a:gradFill rotWithShape="1">
              <a:gsLst>
                <a:gs pos="0">
                  <a:srgbClr val="FF9933">
                    <a:alpha val="0"/>
                  </a:srgbClr>
                </a:gs>
                <a:gs pos="100000">
                  <a:srgbClr val="FF9933">
                    <a:gamma/>
                    <a:tint val="95294"/>
                    <a:invGamma/>
                  </a:srgb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Chronic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Disease Management</a:t>
              </a:r>
            </a:p>
          </p:txBody>
        </p:sp>
        <p:sp>
          <p:nvSpPr>
            <p:cNvPr id="30734" name="Text Box 14"/>
            <p:cNvSpPr txBox="1">
              <a:spLocks noChangeArrowheads="1"/>
            </p:cNvSpPr>
            <p:nvPr/>
          </p:nvSpPr>
          <p:spPr bwMode="auto">
            <a:xfrm>
              <a:off x="2618" y="1352"/>
              <a:ext cx="897" cy="269"/>
            </a:xfrm>
            <a:prstGeom prst="rect">
              <a:avLst/>
            </a:prstGeom>
            <a:gradFill rotWithShape="1">
              <a:gsLst>
                <a:gs pos="0">
                  <a:srgbClr val="FF9933">
                    <a:alpha val="0"/>
                  </a:srgbClr>
                </a:gs>
                <a:gs pos="100000">
                  <a:srgbClr val="FF9933">
                    <a:gamma/>
                    <a:tint val="95294"/>
                    <a:invGamma/>
                  </a:srgb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Doctor’s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Office</a:t>
              </a:r>
            </a:p>
          </p:txBody>
        </p:sp>
        <p:sp>
          <p:nvSpPr>
            <p:cNvPr id="30735" name="Text Box 15"/>
            <p:cNvSpPr txBox="1">
              <a:spLocks noChangeArrowheads="1"/>
            </p:cNvSpPr>
            <p:nvPr/>
          </p:nvSpPr>
          <p:spPr bwMode="auto">
            <a:xfrm>
              <a:off x="2119" y="1030"/>
              <a:ext cx="1342" cy="268"/>
            </a:xfrm>
            <a:prstGeom prst="rect">
              <a:avLst/>
            </a:prstGeom>
            <a:gradFill rotWithShape="1">
              <a:gsLst>
                <a:gs pos="0">
                  <a:srgbClr val="FF9933">
                    <a:alpha val="0"/>
                  </a:srgbClr>
                </a:gs>
                <a:gs pos="100000">
                  <a:srgbClr val="FF9933">
                    <a:gamma/>
                    <a:tint val="95294"/>
                    <a:invGamma/>
                  </a:srgb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Community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Clinic</a:t>
              </a:r>
            </a:p>
          </p:txBody>
        </p:sp>
        <p:sp>
          <p:nvSpPr>
            <p:cNvPr id="30736" name="Text Box 16"/>
            <p:cNvSpPr txBox="1">
              <a:spLocks noChangeArrowheads="1"/>
            </p:cNvSpPr>
            <p:nvPr/>
          </p:nvSpPr>
          <p:spPr bwMode="auto">
            <a:xfrm>
              <a:off x="562" y="672"/>
              <a:ext cx="1552" cy="231"/>
            </a:xfrm>
            <a:prstGeom prst="rect">
              <a:avLst/>
            </a:prstGeom>
            <a:noFill/>
            <a:ln w="9525" algn="ctr">
              <a:noFill/>
              <a:miter lim="800000"/>
              <a:headEnd/>
              <a:tailEnd/>
            </a:ln>
            <a:effectLst/>
          </p:spPr>
          <p:txBody>
            <a:bodyPr>
              <a:spAutoFit/>
            </a:bodyPr>
            <a:lstStyle/>
            <a:p>
              <a:pPr algn="ctr" eaLnBrk="1" hangingPunct="1">
                <a:defRPr/>
              </a:pPr>
              <a:r>
                <a:rPr lang="en-US" sz="18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HOME CARE</a:t>
              </a:r>
            </a:p>
          </p:txBody>
        </p:sp>
        <p:sp>
          <p:nvSpPr>
            <p:cNvPr id="5139" name="Freeform 17"/>
            <p:cNvSpPr>
              <a:spLocks/>
            </p:cNvSpPr>
            <p:nvPr/>
          </p:nvSpPr>
          <p:spPr bwMode="auto">
            <a:xfrm>
              <a:off x="891" y="802"/>
              <a:ext cx="4665" cy="267"/>
            </a:xfrm>
            <a:custGeom>
              <a:avLst/>
              <a:gdLst>
                <a:gd name="T0" fmla="*/ 2147483647 w 3260"/>
                <a:gd name="T1" fmla="*/ 2306959 h 2607"/>
                <a:gd name="T2" fmla="*/ 0 w 3260"/>
                <a:gd name="T3" fmla="*/ 2306959 h 2607"/>
                <a:gd name="T4" fmla="*/ 0 w 3260"/>
                <a:gd name="T5" fmla="*/ 0 h 2607"/>
                <a:gd name="T6" fmla="*/ 0 60000 65536"/>
                <a:gd name="T7" fmla="*/ 0 60000 65536"/>
                <a:gd name="T8" fmla="*/ 0 60000 65536"/>
                <a:gd name="T9" fmla="*/ 0 w 3260"/>
                <a:gd name="T10" fmla="*/ 0 h 2607"/>
                <a:gd name="T11" fmla="*/ 3260 w 3260"/>
                <a:gd name="T12" fmla="*/ 2607 h 2607"/>
              </a:gdLst>
              <a:ahLst/>
              <a:cxnLst>
                <a:cxn ang="T6">
                  <a:pos x="T0" y="T1"/>
                </a:cxn>
                <a:cxn ang="T7">
                  <a:pos x="T2" y="T3"/>
                </a:cxn>
                <a:cxn ang="T8">
                  <a:pos x="T4" y="T5"/>
                </a:cxn>
              </a:cxnLst>
              <a:rect l="T9" t="T10" r="T11" b="T12"/>
              <a:pathLst>
                <a:path w="3260" h="2607">
                  <a:moveTo>
                    <a:pt x="3260" y="2607"/>
                  </a:moveTo>
                  <a:lnTo>
                    <a:pt x="0" y="2607"/>
                  </a:lnTo>
                  <a:lnTo>
                    <a:pt x="0" y="0"/>
                  </a:lnTo>
                </a:path>
              </a:pathLst>
            </a:custGeom>
            <a:noFill/>
            <a:ln w="57150">
              <a:solidFill>
                <a:srgbClr val="FFFFFF">
                  <a:alpha val="50195"/>
                </a:srgbClr>
              </a:solidFill>
              <a:round/>
              <a:headEnd type="triangle" w="med" len="med"/>
              <a:tailEnd type="triangle" w="med" len="med"/>
            </a:ln>
          </p:spPr>
          <p:txBody>
            <a:bodyPr>
              <a:spAutoFit/>
            </a:bodyPr>
            <a:lstStyle/>
            <a:p>
              <a:pPr eaLnBrk="1" hangingPunct="1"/>
              <a:endParaRPr lang="en-US" sz="1800">
                <a:solidFill>
                  <a:prstClr val="black"/>
                </a:solidFill>
                <a:ea typeface="+mn-ea"/>
                <a:cs typeface="Arial" charset="0"/>
              </a:endParaRPr>
            </a:p>
          </p:txBody>
        </p:sp>
        <p:sp>
          <p:nvSpPr>
            <p:cNvPr id="30738" name="Rectangle 18"/>
            <p:cNvSpPr>
              <a:spLocks noChangeArrowheads="1"/>
            </p:cNvSpPr>
            <p:nvPr/>
          </p:nvSpPr>
          <p:spPr bwMode="auto">
            <a:xfrm>
              <a:off x="2254" y="1767"/>
              <a:ext cx="1343" cy="994"/>
            </a:xfrm>
            <a:prstGeom prst="rect">
              <a:avLst/>
            </a:prstGeom>
            <a:gradFill rotWithShape="1">
              <a:gsLst>
                <a:gs pos="0">
                  <a:schemeClr val="hlink">
                    <a:alpha val="25000"/>
                  </a:schemeClr>
                </a:gs>
                <a:gs pos="100000">
                  <a:schemeClr val="hlink">
                    <a:gamma/>
                    <a:tint val="89020"/>
                    <a:invGamma/>
                    <a:alpha val="0"/>
                  </a:schemeClr>
                </a:gs>
              </a:gsLst>
              <a:lin ang="5400000" scaled="1"/>
            </a:gradFill>
            <a:ln w="9525" algn="ctr">
              <a:noFill/>
              <a:miter lim="800000"/>
              <a:headEnd/>
              <a:tailEnd/>
            </a:ln>
            <a:effectLst/>
          </p:spPr>
          <p:txBody>
            <a:bodyPr/>
            <a:lstStyle/>
            <a:p>
              <a:pPr eaLnBrk="1" hangingPunct="1">
                <a:defRPr/>
              </a:pPr>
              <a:endParaRPr lang="en-US" sz="1800" b="1">
                <a:solidFill>
                  <a:prstClr val="black"/>
                </a:solidFill>
                <a:ea typeface="+mn-ea"/>
                <a:cs typeface="Arial" charset="0"/>
              </a:endParaRPr>
            </a:p>
          </p:txBody>
        </p:sp>
        <p:sp>
          <p:nvSpPr>
            <p:cNvPr id="30739" name="Text Box 19"/>
            <p:cNvSpPr txBox="1">
              <a:spLocks noChangeArrowheads="1"/>
            </p:cNvSpPr>
            <p:nvPr/>
          </p:nvSpPr>
          <p:spPr bwMode="auto">
            <a:xfrm>
              <a:off x="2318" y="1963"/>
              <a:ext cx="1129" cy="269"/>
            </a:xfrm>
            <a:prstGeom prst="rect">
              <a:avLst/>
            </a:prstGeom>
            <a:gradFill rotWithShape="1">
              <a:gsLst>
                <a:gs pos="0">
                  <a:schemeClr val="hlink">
                    <a:alpha val="0"/>
                  </a:schemeClr>
                </a:gs>
                <a:gs pos="100000">
                  <a:schemeClr val="hlink">
                    <a:gamma/>
                    <a:tint val="95294"/>
                    <a:invGamma/>
                  </a:scheme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Assisted Living</a:t>
              </a:r>
            </a:p>
          </p:txBody>
        </p:sp>
        <p:sp>
          <p:nvSpPr>
            <p:cNvPr id="30740" name="Text Box 20"/>
            <p:cNvSpPr txBox="1">
              <a:spLocks noChangeArrowheads="1"/>
            </p:cNvSpPr>
            <p:nvPr/>
          </p:nvSpPr>
          <p:spPr bwMode="auto">
            <a:xfrm>
              <a:off x="2440" y="2349"/>
              <a:ext cx="1100" cy="269"/>
            </a:xfrm>
            <a:prstGeom prst="rect">
              <a:avLst/>
            </a:prstGeom>
            <a:gradFill rotWithShape="1">
              <a:gsLst>
                <a:gs pos="0">
                  <a:schemeClr val="hlink">
                    <a:alpha val="0"/>
                  </a:schemeClr>
                </a:gs>
                <a:gs pos="100000">
                  <a:schemeClr val="hlink">
                    <a:gamma/>
                    <a:tint val="95294"/>
                    <a:invGamma/>
                  </a:scheme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Skilled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Nursing Facility</a:t>
              </a:r>
            </a:p>
          </p:txBody>
        </p:sp>
        <p:sp>
          <p:nvSpPr>
            <p:cNvPr id="30741" name="Text Box 21"/>
            <p:cNvSpPr txBox="1">
              <a:spLocks noChangeArrowheads="1"/>
            </p:cNvSpPr>
            <p:nvPr/>
          </p:nvSpPr>
          <p:spPr bwMode="auto">
            <a:xfrm>
              <a:off x="2298" y="1738"/>
              <a:ext cx="1385" cy="212"/>
            </a:xfrm>
            <a:prstGeom prst="rect">
              <a:avLst/>
            </a:prstGeom>
            <a:noFill/>
            <a:ln w="9525" algn="ctr">
              <a:noFill/>
              <a:miter lim="800000"/>
              <a:headEnd/>
              <a:tailEnd/>
            </a:ln>
            <a:effectLst/>
          </p:spPr>
          <p:txBody>
            <a:bodyPr>
              <a:spAutoFit/>
            </a:bodyPr>
            <a:lstStyle/>
            <a:p>
              <a:pPr algn="ctr" eaLnBrk="1" hangingPunct="1">
                <a:defRPr/>
              </a:pPr>
              <a:r>
                <a:rPr lang="en-US" sz="16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RESIDENTIAL CARE</a:t>
              </a:r>
            </a:p>
          </p:txBody>
        </p:sp>
        <p:sp>
          <p:nvSpPr>
            <p:cNvPr id="5144" name="Rectangle 22"/>
            <p:cNvSpPr>
              <a:spLocks noChangeArrowheads="1"/>
            </p:cNvSpPr>
            <p:nvPr/>
          </p:nvSpPr>
          <p:spPr bwMode="auto">
            <a:xfrm>
              <a:off x="3629" y="1900"/>
              <a:ext cx="1787" cy="1570"/>
            </a:xfrm>
            <a:prstGeom prst="rect">
              <a:avLst/>
            </a:prstGeom>
            <a:solidFill>
              <a:schemeClr val="accent1">
                <a:alpha val="25098"/>
              </a:schemeClr>
            </a:solidFill>
            <a:ln w="9525" algn="ctr">
              <a:noFill/>
              <a:miter lim="800000"/>
              <a:headEnd/>
              <a:tailEnd/>
            </a:ln>
          </p:spPr>
          <p:txBody>
            <a:bodyPr/>
            <a:lstStyle/>
            <a:p>
              <a:pPr eaLnBrk="1" hangingPunct="1"/>
              <a:endParaRPr lang="en-US" sz="1800" b="1">
                <a:solidFill>
                  <a:prstClr val="black"/>
                </a:solidFill>
                <a:ea typeface="+mn-ea"/>
                <a:cs typeface="Arial" charset="0"/>
              </a:endParaRPr>
            </a:p>
          </p:txBody>
        </p:sp>
        <p:sp>
          <p:nvSpPr>
            <p:cNvPr id="30743" name="Text Box 23"/>
            <p:cNvSpPr txBox="1">
              <a:spLocks noChangeArrowheads="1"/>
            </p:cNvSpPr>
            <p:nvPr/>
          </p:nvSpPr>
          <p:spPr bwMode="auto">
            <a:xfrm>
              <a:off x="3753" y="2589"/>
              <a:ext cx="1140" cy="269"/>
            </a:xfrm>
            <a:prstGeom prst="rect">
              <a:avLst/>
            </a:prstGeom>
            <a:gradFill rotWithShape="1">
              <a:gsLst>
                <a:gs pos="0">
                  <a:schemeClr val="accent1">
                    <a:alpha val="0"/>
                  </a:schemeClr>
                </a:gs>
                <a:gs pos="100000">
                  <a:schemeClr val="accent1">
                    <a:gamma/>
                    <a:tint val="95294"/>
                    <a:invGamma/>
                  </a:scheme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dirty="0">
                  <a:solidFill>
                    <a:prstClr val="black"/>
                  </a:solidFill>
                  <a:effectLst>
                    <a:outerShdw blurRad="38100" dist="38100" dir="2700000" algn="tl">
                      <a:srgbClr val="FFFFFF"/>
                    </a:outerShdw>
                  </a:effectLst>
                  <a:latin typeface="Neo Sans Intel Medium" pitchFamily="34" charset="0"/>
                  <a:ea typeface="+mn-ea"/>
                  <a:cs typeface="Arial" charset="0"/>
                </a:rPr>
                <a:t>Community </a:t>
              </a:r>
              <a:br>
                <a:rPr lang="en-US" sz="1400" b="1" dirty="0">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dirty="0">
                  <a:solidFill>
                    <a:prstClr val="black"/>
                  </a:solidFill>
                  <a:effectLst>
                    <a:outerShdw blurRad="38100" dist="38100" dir="2700000" algn="tl">
                      <a:srgbClr val="FFFFFF"/>
                    </a:outerShdw>
                  </a:effectLst>
                  <a:latin typeface="Neo Sans Intel Medium" pitchFamily="34" charset="0"/>
                  <a:ea typeface="+mn-ea"/>
                  <a:cs typeface="Arial" charset="0"/>
                </a:rPr>
                <a:t>Hospital</a:t>
              </a:r>
            </a:p>
          </p:txBody>
        </p:sp>
        <p:sp>
          <p:nvSpPr>
            <p:cNvPr id="30744" name="Text Box 24"/>
            <p:cNvSpPr txBox="1">
              <a:spLocks noChangeArrowheads="1"/>
            </p:cNvSpPr>
            <p:nvPr/>
          </p:nvSpPr>
          <p:spPr bwMode="auto">
            <a:xfrm>
              <a:off x="3984" y="2964"/>
              <a:ext cx="1146" cy="269"/>
            </a:xfrm>
            <a:prstGeom prst="rect">
              <a:avLst/>
            </a:prstGeom>
            <a:gradFill rotWithShape="1">
              <a:gsLst>
                <a:gs pos="0">
                  <a:schemeClr val="accent1">
                    <a:alpha val="0"/>
                  </a:schemeClr>
                </a:gs>
                <a:gs pos="100000">
                  <a:schemeClr val="accent1">
                    <a:gamma/>
                    <a:tint val="95294"/>
                    <a:invGamma/>
                  </a:scheme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ICU</a:t>
              </a:r>
            </a:p>
          </p:txBody>
        </p:sp>
        <p:sp>
          <p:nvSpPr>
            <p:cNvPr id="30745" name="Text Box 25"/>
            <p:cNvSpPr txBox="1">
              <a:spLocks noChangeArrowheads="1"/>
            </p:cNvSpPr>
            <p:nvPr/>
          </p:nvSpPr>
          <p:spPr bwMode="auto">
            <a:xfrm>
              <a:off x="3315" y="2214"/>
              <a:ext cx="1194" cy="269"/>
            </a:xfrm>
            <a:prstGeom prst="rect">
              <a:avLst/>
            </a:prstGeom>
            <a:gradFill rotWithShape="1">
              <a:gsLst>
                <a:gs pos="0">
                  <a:schemeClr val="accent1">
                    <a:alpha val="0"/>
                  </a:schemeClr>
                </a:gs>
                <a:gs pos="100000">
                  <a:schemeClr val="accent1">
                    <a:gamma/>
                    <a:tint val="95294"/>
                    <a:invGamma/>
                  </a:schemeClr>
                </a:gs>
              </a:gsLst>
              <a:lin ang="0" scaled="1"/>
            </a:gradFill>
            <a:ln w="3175" algn="ctr">
              <a:noFill/>
              <a:miter lim="800000"/>
              <a:headEnd/>
              <a:tailEnd/>
            </a:ln>
            <a:effectLst/>
          </p:spPr>
          <p:txBody>
            <a:bodyPr wrap="none" anchor="ctr" anchorCtr="1"/>
            <a:lstStyle/>
            <a:p>
              <a:pPr algn="ctr" eaLnBrk="1" hangingPunct="1">
                <a:lnSpc>
                  <a:spcPct val="95000"/>
                </a:lnSpc>
                <a:defRPr/>
              </a:pP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Specialty </a:t>
              </a:r>
              <a:b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br>
              <a:r>
                <a:rPr lang="en-US" sz="1400" b="1">
                  <a:solidFill>
                    <a:prstClr val="black"/>
                  </a:solidFill>
                  <a:effectLst>
                    <a:outerShdw blurRad="38100" dist="38100" dir="2700000" algn="tl">
                      <a:srgbClr val="FFFFFF"/>
                    </a:outerShdw>
                  </a:effectLst>
                  <a:latin typeface="Neo Sans Intel Medium" pitchFamily="34" charset="0"/>
                  <a:ea typeface="+mn-ea"/>
                  <a:cs typeface="Arial" charset="0"/>
                </a:rPr>
                <a:t>Clinic</a:t>
              </a:r>
            </a:p>
          </p:txBody>
        </p:sp>
        <p:sp>
          <p:nvSpPr>
            <p:cNvPr id="30746" name="Text Box 26"/>
            <p:cNvSpPr txBox="1">
              <a:spLocks noChangeArrowheads="1"/>
            </p:cNvSpPr>
            <p:nvPr/>
          </p:nvSpPr>
          <p:spPr bwMode="auto">
            <a:xfrm>
              <a:off x="4492" y="1950"/>
              <a:ext cx="947" cy="366"/>
            </a:xfrm>
            <a:prstGeom prst="rect">
              <a:avLst/>
            </a:prstGeom>
            <a:noFill/>
            <a:ln w="9525" algn="ctr">
              <a:noFill/>
              <a:miter lim="800000"/>
              <a:headEnd/>
              <a:tailEnd/>
            </a:ln>
            <a:effectLst/>
          </p:spPr>
          <p:txBody>
            <a:bodyPr>
              <a:spAutoFit/>
            </a:bodyPr>
            <a:lstStyle/>
            <a:p>
              <a:pPr algn="r" eaLnBrk="1" hangingPunct="1">
                <a:defRPr/>
              </a:pPr>
              <a:r>
                <a:rPr lang="en-US" sz="16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ACUTE CARE</a:t>
              </a:r>
            </a:p>
          </p:txBody>
        </p:sp>
        <p:sp>
          <p:nvSpPr>
            <p:cNvPr id="30747" name="Text Box 27"/>
            <p:cNvSpPr txBox="1">
              <a:spLocks noChangeArrowheads="1"/>
            </p:cNvSpPr>
            <p:nvPr/>
          </p:nvSpPr>
          <p:spPr bwMode="auto">
            <a:xfrm>
              <a:off x="565" y="3749"/>
              <a:ext cx="4655" cy="288"/>
            </a:xfrm>
            <a:prstGeom prst="rect">
              <a:avLst/>
            </a:prstGeom>
            <a:noFill/>
            <a:ln w="9525" algn="ctr">
              <a:noFill/>
              <a:miter lim="800000"/>
              <a:headEnd/>
              <a:tailEnd/>
            </a:ln>
            <a:effectLst/>
          </p:spPr>
          <p:txBody>
            <a:bodyPr>
              <a:spAutoFit/>
            </a:bodyPr>
            <a:lstStyle/>
            <a:p>
              <a:pPr algn="ctr" eaLnBrk="1" hangingPunct="1">
                <a:defRPr/>
              </a:pPr>
              <a:r>
                <a:rPr lang="en-US" sz="18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COST of CARE/DAY</a:t>
              </a:r>
            </a:p>
          </p:txBody>
        </p:sp>
        <p:sp>
          <p:nvSpPr>
            <p:cNvPr id="30748" name="Text Box 28"/>
            <p:cNvSpPr txBox="1">
              <a:spLocks noChangeArrowheads="1"/>
            </p:cNvSpPr>
            <p:nvPr/>
          </p:nvSpPr>
          <p:spPr bwMode="auto">
            <a:xfrm>
              <a:off x="-48" y="2001"/>
              <a:ext cx="960" cy="518"/>
            </a:xfrm>
            <a:prstGeom prst="rect">
              <a:avLst/>
            </a:prstGeom>
            <a:noFill/>
            <a:ln w="9525" algn="ctr">
              <a:noFill/>
              <a:miter lim="800000"/>
              <a:headEnd/>
              <a:tailEnd/>
            </a:ln>
            <a:effectLst/>
          </p:spPr>
          <p:txBody>
            <a:bodyPr>
              <a:spAutoFit/>
            </a:bodyPr>
            <a:lstStyle/>
            <a:p>
              <a:pPr algn="ctr" eaLnBrk="1" hangingPunct="1">
                <a:defRPr/>
              </a:pPr>
              <a:r>
                <a:rPr lang="en-US" sz="18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QUALITY</a:t>
              </a:r>
              <a:br>
                <a:rPr lang="en-US" sz="18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br>
              <a:r>
                <a:rPr lang="en-US" sz="1800" b="1">
                  <a:solidFill>
                    <a:prstClr val="black"/>
                  </a:solidFill>
                  <a:effectLst>
                    <a:outerShdw blurRad="38100" dist="38100" dir="2700000" algn="tl">
                      <a:srgbClr val="C0C0C0"/>
                    </a:outerShdw>
                  </a:effectLst>
                  <a:latin typeface="Neo Sans Intel Medium" pitchFamily="34" charset="0"/>
                  <a:ea typeface="+mn-ea"/>
                  <a:cs typeface="Arial" charset="0"/>
                  <a:sym typeface="Wingdings" pitchFamily="2" charset="2"/>
                </a:rPr>
                <a:t>of LIFE</a:t>
              </a:r>
            </a:p>
          </p:txBody>
        </p:sp>
        <p:sp>
          <p:nvSpPr>
            <p:cNvPr id="5151" name="Rectangle 30"/>
            <p:cNvSpPr>
              <a:spLocks noChangeArrowheads="1"/>
            </p:cNvSpPr>
            <p:nvPr/>
          </p:nvSpPr>
          <p:spPr bwMode="auto">
            <a:xfrm>
              <a:off x="2397" y="1932"/>
              <a:ext cx="1171" cy="755"/>
            </a:xfrm>
            <a:prstGeom prst="rect">
              <a:avLst/>
            </a:prstGeom>
            <a:noFill/>
            <a:ln w="9525">
              <a:solidFill>
                <a:schemeClr val="tx1"/>
              </a:solidFill>
              <a:prstDash val="dash"/>
              <a:miter lim="800000"/>
              <a:headEnd/>
              <a:tailEnd/>
            </a:ln>
          </p:spPr>
          <p:txBody>
            <a:bodyPr wrap="none" anchor="ctr"/>
            <a:lstStyle/>
            <a:p>
              <a:pPr eaLnBrk="1" hangingPunct="1"/>
              <a:endParaRPr lang="en-US" sz="1800" b="1">
                <a:solidFill>
                  <a:prstClr val="black"/>
                </a:solidFill>
                <a:ea typeface="+mn-ea"/>
                <a:cs typeface="Arial" charset="0"/>
              </a:endParaRPr>
            </a:p>
          </p:txBody>
        </p:sp>
        <p:sp>
          <p:nvSpPr>
            <p:cNvPr id="5152" name="Rectangle 31"/>
            <p:cNvSpPr>
              <a:spLocks noChangeArrowheads="1"/>
            </p:cNvSpPr>
            <p:nvPr/>
          </p:nvSpPr>
          <p:spPr bwMode="auto">
            <a:xfrm>
              <a:off x="3593" y="2142"/>
              <a:ext cx="1840" cy="1356"/>
            </a:xfrm>
            <a:prstGeom prst="rect">
              <a:avLst/>
            </a:prstGeom>
            <a:noFill/>
            <a:ln w="9525">
              <a:solidFill>
                <a:schemeClr val="tx1"/>
              </a:solidFill>
              <a:prstDash val="dash"/>
              <a:miter lim="800000"/>
              <a:headEnd/>
              <a:tailEnd/>
            </a:ln>
          </p:spPr>
          <p:txBody>
            <a:bodyPr wrap="none" anchor="ctr"/>
            <a:lstStyle/>
            <a:p>
              <a:pPr eaLnBrk="1" hangingPunct="1"/>
              <a:endParaRPr lang="en-US" sz="1800" b="1">
                <a:solidFill>
                  <a:prstClr val="black"/>
                </a:solidFill>
                <a:ea typeface="+mn-ea"/>
                <a:cs typeface="Arial" charset="0"/>
              </a:endParaRPr>
            </a:p>
          </p:txBody>
        </p:sp>
        <p:sp>
          <p:nvSpPr>
            <p:cNvPr id="5153" name="Rectangle 32"/>
            <p:cNvSpPr>
              <a:spLocks noChangeArrowheads="1"/>
            </p:cNvSpPr>
            <p:nvPr/>
          </p:nvSpPr>
          <p:spPr bwMode="auto">
            <a:xfrm>
              <a:off x="983" y="876"/>
              <a:ext cx="2583" cy="811"/>
            </a:xfrm>
            <a:prstGeom prst="rect">
              <a:avLst/>
            </a:prstGeom>
            <a:noFill/>
            <a:ln w="9525">
              <a:solidFill>
                <a:schemeClr val="tx1"/>
              </a:solidFill>
              <a:prstDash val="dash"/>
              <a:miter lim="800000"/>
              <a:headEnd/>
              <a:tailEnd/>
            </a:ln>
          </p:spPr>
          <p:txBody>
            <a:bodyPr wrap="none" anchor="ctr"/>
            <a:lstStyle/>
            <a:p>
              <a:pPr eaLnBrk="1" hangingPunct="1"/>
              <a:endParaRPr lang="en-US" sz="1800" b="1">
                <a:solidFill>
                  <a:prstClr val="black"/>
                </a:solidFill>
                <a:ea typeface="+mn-ea"/>
                <a:cs typeface="Arial" charset="0"/>
              </a:endParaRPr>
            </a:p>
          </p:txBody>
        </p:sp>
      </p:grpSp>
      <p:pic>
        <p:nvPicPr>
          <p:cNvPr id="3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sz="4000" b="1" dirty="0" smtClean="0">
                <a:effectLst>
                  <a:outerShdw blurRad="38100" dist="38100" dir="2700000" algn="tl">
                    <a:srgbClr val="000000">
                      <a:alpha val="43137"/>
                    </a:srgbClr>
                  </a:outerShdw>
                </a:effectLst>
              </a:rPr>
              <a:t>CAST Vision Video</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4876800"/>
            <a:ext cx="8534400" cy="914400"/>
          </a:xfrm>
        </p:spPr>
        <p:txBody>
          <a:bodyPr>
            <a:normAutofit/>
          </a:bodyPr>
          <a:lstStyle/>
          <a:p>
            <a:pPr>
              <a:buNone/>
            </a:pPr>
            <a:r>
              <a:rPr lang="en-US" sz="2500" b="1" dirty="0" smtClean="0">
                <a:solidFill>
                  <a:schemeClr val="tx2"/>
                </a:solidFill>
              </a:rPr>
              <a:t>http://www.leadingage.org/Imagine-the-Future-of-Aging.aspx</a:t>
            </a:r>
            <a:endParaRPr lang="en-US" sz="2500" b="1" dirty="0">
              <a:solidFill>
                <a:schemeClr val="tx2"/>
              </a:solidFill>
            </a:endParaRPr>
          </a:p>
        </p:txBody>
      </p:sp>
      <p:graphicFrame>
        <p:nvGraphicFramePr>
          <p:cNvPr id="39938" name="Object 2"/>
          <p:cNvGraphicFramePr>
            <a:graphicFrameLocks noChangeAspect="1"/>
          </p:cNvGraphicFramePr>
          <p:nvPr/>
        </p:nvGraphicFramePr>
        <p:xfrm>
          <a:off x="152400" y="120580"/>
          <a:ext cx="3733800" cy="4832420"/>
        </p:xfrm>
        <a:graphic>
          <a:graphicData uri="http://schemas.openxmlformats.org/presentationml/2006/ole">
            <mc:AlternateContent xmlns:mc="http://schemas.openxmlformats.org/markup-compatibility/2006">
              <mc:Choice xmlns:v="urn:schemas-microsoft-com:vml" Requires="v">
                <p:oleObj spid="_x0000_s1028" name="Acrobat Document" r:id="rId4" imgW="4196520" imgH="5430600" progId="AcroExch.Document.7">
                  <p:embed/>
                </p:oleObj>
              </mc:Choice>
              <mc:Fallback>
                <p:oleObj name="Acrobat Document" r:id="rId4" imgW="4196520" imgH="54306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0580"/>
                        <a:ext cx="3733800" cy="483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4"/>
          <p:cNvSpPr txBox="1">
            <a:spLocks/>
          </p:cNvSpPr>
          <p:nvPr/>
        </p:nvSpPr>
        <p:spPr>
          <a:xfrm>
            <a:off x="3886200" y="1171304"/>
            <a:ext cx="4800600" cy="3781696"/>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Portrayed technologies</a:t>
            </a:r>
            <a:r>
              <a:rPr kumimoji="0" lang="en-US" sz="3200" b="0" i="0" u="none" strike="noStrike" kern="1200" cap="none" spc="0" normalizeH="0" noProof="0" dirty="0" smtClean="0">
                <a:ln>
                  <a:noFill/>
                </a:ln>
                <a:solidFill>
                  <a:schemeClr val="tx1"/>
                </a:solidFill>
                <a:effectLst/>
                <a:uLnTx/>
                <a:uFillTx/>
                <a:latin typeface="+mn-lt"/>
                <a:ea typeface="+mn-ea"/>
                <a:cs typeface="+mn-cs"/>
              </a:rPr>
              <a:t> for:</a:t>
            </a:r>
          </a:p>
          <a:p>
            <a:pPr marL="342900" lvl="0" indent="-342900" eaLnBrk="1" fontAlgn="auto" hangingPunct="1">
              <a:spcBef>
                <a:spcPct val="20000"/>
              </a:spcBef>
              <a:spcAft>
                <a:spcPts val="0"/>
              </a:spcAft>
              <a:buFont typeface="Arial" pitchFamily="34" charset="0"/>
              <a:buChar char="•"/>
            </a:pPr>
            <a:r>
              <a:rPr lang="en-US" sz="3200" dirty="0" smtClean="0">
                <a:latin typeface="+mn-lt"/>
                <a:ea typeface="+mn-ea"/>
              </a:rPr>
              <a:t>Safety</a:t>
            </a:r>
          </a:p>
          <a:p>
            <a:pPr marL="342900" lvl="0" indent="-342900" eaLnBrk="1" fontAlgn="auto" hangingPunct="1">
              <a:spcBef>
                <a:spcPct val="20000"/>
              </a:spcBef>
              <a:spcAft>
                <a:spcPts val="0"/>
              </a:spcAft>
              <a:buFont typeface="Arial" pitchFamily="34" charset="0"/>
              <a:buChar char="•"/>
            </a:pPr>
            <a:r>
              <a:rPr lang="en-US" sz="3200" dirty="0" smtClean="0">
                <a:latin typeface="+mn-lt"/>
                <a:ea typeface="+mn-ea"/>
              </a:rPr>
              <a:t>Monitoring wellness </a:t>
            </a:r>
          </a:p>
          <a:p>
            <a:pPr marL="342900" lvl="0" indent="-342900" eaLnBrk="1" fontAlgn="auto" hangingPunct="1">
              <a:spcBef>
                <a:spcPct val="20000"/>
              </a:spcBef>
              <a:spcAft>
                <a:spcPts val="0"/>
              </a:spcAft>
              <a:buFont typeface="Arial" pitchFamily="34" charset="0"/>
              <a:buChar char="•"/>
            </a:pPr>
            <a:r>
              <a:rPr lang="en-US" sz="3200" dirty="0" err="1" smtClean="0">
                <a:latin typeface="+mn-lt"/>
                <a:ea typeface="+mn-ea"/>
              </a:rPr>
              <a:t>mHealth</a:t>
            </a:r>
            <a:r>
              <a:rPr lang="en-US" sz="3200" dirty="0" smtClean="0">
                <a:latin typeface="+mn-lt"/>
                <a:ea typeface="+mn-ea"/>
              </a:rPr>
              <a:t> for Chronic Disease Management for Caregivers</a:t>
            </a:r>
          </a:p>
          <a:p>
            <a:pPr marL="342900" lvl="0" indent="-342900" eaLnBrk="1" fontAlgn="auto" hangingPunct="1">
              <a:spcBef>
                <a:spcPct val="20000"/>
              </a:spcBef>
              <a:spcAft>
                <a:spcPts val="0"/>
              </a:spcAft>
              <a:buFont typeface="Arial" pitchFamily="34" charset="0"/>
              <a:buChar char="•"/>
            </a:pPr>
            <a:r>
              <a:rPr lang="en-US" sz="3200" dirty="0" smtClean="0">
                <a:latin typeface="+mn-lt"/>
                <a:ea typeface="+mn-ea"/>
              </a:rPr>
              <a:t>Social connectedness</a:t>
            </a:r>
            <a:endParaRPr kumimoji="0" lang="en-US" sz="32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Interoperable health records that allow health information exchange.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14"/>
          <p:cNvPicPr>
            <a:picLocks noChangeAspect="1" noChangeArrowheads="1"/>
          </p:cNvPicPr>
          <p:nvPr/>
        </p:nvPicPr>
        <p:blipFill>
          <a:blip r:embed="rId6"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dirty="0" smtClean="0">
                <a:effectLst>
                  <a:outerShdw blurRad="38100" dist="38100" dir="2700000" algn="tl">
                    <a:srgbClr val="000000">
                      <a:alpha val="43137"/>
                    </a:srgbClr>
                  </a:outerShdw>
                </a:effectLst>
              </a:rPr>
              <a:t>Imagine with me…</a:t>
            </a:r>
            <a:endParaRPr lang="en-US" b="1" dirty="0">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dirty="0" smtClean="0">
                <a:effectLst>
                  <a:outerShdw blurRad="38100" dist="38100" dir="2700000" algn="tl">
                    <a:srgbClr val="000000">
                      <a:alpha val="43137"/>
                    </a:srgbClr>
                  </a:outerShdw>
                </a:effectLst>
              </a:rPr>
              <a:t>Technologies Available Today</a:t>
            </a:r>
            <a:endParaRPr lang="en-US" b="1" dirty="0">
              <a:effectLst>
                <a:outerShdw blurRad="38100" dist="38100" dir="2700000" algn="tl">
                  <a:srgbClr val="000000">
                    <a:alpha val="43137"/>
                  </a:srgbClr>
                </a:outerShdw>
              </a:effectLst>
            </a:endParaRPr>
          </a:p>
        </p:txBody>
      </p:sp>
      <p:pic>
        <p:nvPicPr>
          <p:cNvPr id="4" name="Picture 14"/>
          <p:cNvPicPr>
            <a:picLocks noChangeAspect="1" noChangeArrowheads="1"/>
          </p:cNvPicPr>
          <p:nvPr/>
        </p:nvPicPr>
        <p:blipFill>
          <a:blip r:embed="rId3"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idx="4294967295"/>
          </p:nvPr>
        </p:nvSpPr>
        <p:spPr>
          <a:xfrm>
            <a:off x="669758" y="0"/>
            <a:ext cx="7772400" cy="1143000"/>
          </a:xfrm>
        </p:spPr>
        <p:txBody>
          <a:bodyPr>
            <a:normAutofit/>
          </a:bodyPr>
          <a:lstStyle/>
          <a:p>
            <a:pPr eaLnBrk="1" hangingPunct="1">
              <a:defRPr/>
            </a:pPr>
            <a:r>
              <a:rPr lang="en-US" sz="4000" b="1" dirty="0" smtClean="0">
                <a:effectLst>
                  <a:outerShdw blurRad="38100" dist="38100" dir="2700000" algn="tl">
                    <a:srgbClr val="C0C0C0"/>
                  </a:outerShdw>
                </a:effectLst>
              </a:rPr>
              <a:t>Safety Technologies</a:t>
            </a:r>
          </a:p>
        </p:txBody>
      </p:sp>
      <p:sp>
        <p:nvSpPr>
          <p:cNvPr id="10" name="Content Placeholder 2"/>
          <p:cNvSpPr txBox="1">
            <a:spLocks/>
          </p:cNvSpPr>
          <p:nvPr/>
        </p:nvSpPr>
        <p:spPr bwMode="auto">
          <a:xfrm>
            <a:off x="1257300" y="1219200"/>
            <a:ext cx="5676900" cy="1905000"/>
          </a:xfrm>
          <a:prstGeom prst="rect">
            <a:avLst/>
          </a:prstGeom>
          <a:noFill/>
          <a:ln w="9525">
            <a:noFill/>
            <a:miter lim="800000"/>
            <a:headEnd/>
            <a:tailEnd/>
          </a:ln>
        </p:spPr>
        <p:txBody>
          <a:bodyPr/>
          <a:lstStyle/>
          <a:p>
            <a:pPr marL="514350" indent="-514350" eaLnBrk="1" hangingPunct="1">
              <a:spcBef>
                <a:spcPct val="20000"/>
              </a:spcBef>
              <a:buClr>
                <a:srgbClr val="990033"/>
              </a:buClr>
              <a:buFont typeface="Arial" charset="0"/>
              <a:buNone/>
              <a:defRPr/>
            </a:pPr>
            <a:r>
              <a:rPr lang="en-US" sz="3200" b="1" kern="0" dirty="0">
                <a:solidFill>
                  <a:prstClr val="black"/>
                </a:solidFill>
                <a:latin typeface="Calibri"/>
                <a:ea typeface="+mn-ea"/>
                <a:cs typeface="Arial" charset="0"/>
              </a:rPr>
              <a:t>	</a:t>
            </a:r>
            <a:r>
              <a:rPr lang="en-US" sz="2800" b="1" kern="0" dirty="0">
                <a:solidFill>
                  <a:prstClr val="black"/>
                </a:solidFill>
                <a:latin typeface="Calibri"/>
                <a:ea typeface="+mn-ea"/>
                <a:cs typeface="Arial" charset="0"/>
              </a:rPr>
              <a:t>Wearable devices: </a:t>
            </a:r>
            <a:r>
              <a:rPr lang="en-US" sz="2800" kern="0" dirty="0">
                <a:solidFill>
                  <a:prstClr val="black"/>
                </a:solidFill>
                <a:latin typeface="Calibri"/>
                <a:ea typeface="+mn-ea"/>
                <a:cs typeface="Arial" charset="0"/>
              </a:rPr>
              <a:t>(PERS, automatic fall detectors, fall prevention patches, tracking)</a:t>
            </a:r>
          </a:p>
        </p:txBody>
      </p:sp>
      <p:pic>
        <p:nvPicPr>
          <p:cNvPr id="10244" name="Picture 4" descr="Image_3402 3_lores"/>
          <p:cNvPicPr>
            <a:picLocks noChangeAspect="1" noChangeArrowheads="1"/>
          </p:cNvPicPr>
          <p:nvPr/>
        </p:nvPicPr>
        <p:blipFill>
          <a:blip r:embed="rId3" cstate="print">
            <a:grayscl/>
          </a:blip>
          <a:srcRect/>
          <a:stretch>
            <a:fillRect/>
          </a:stretch>
        </p:blipFill>
        <p:spPr bwMode="auto">
          <a:xfrm>
            <a:off x="0" y="4318000"/>
            <a:ext cx="3810000" cy="2540000"/>
          </a:xfrm>
          <a:prstGeom prst="rect">
            <a:avLst/>
          </a:prstGeom>
          <a:noFill/>
          <a:ln w="9525">
            <a:noFill/>
            <a:miter lim="800000"/>
            <a:headEnd/>
            <a:tailEnd/>
          </a:ln>
        </p:spPr>
      </p:pic>
      <p:pic>
        <p:nvPicPr>
          <p:cNvPr id="10245" name="Picture 5" descr="uhr_am_handgelenk"/>
          <p:cNvPicPr>
            <a:picLocks noChangeAspect="1" noChangeArrowheads="1"/>
          </p:cNvPicPr>
          <p:nvPr/>
        </p:nvPicPr>
        <p:blipFill>
          <a:blip r:embed="rId4" cstate="print"/>
          <a:srcRect/>
          <a:stretch>
            <a:fillRect/>
          </a:stretch>
        </p:blipFill>
        <p:spPr bwMode="auto">
          <a:xfrm>
            <a:off x="304800" y="3303588"/>
            <a:ext cx="2286000" cy="1649412"/>
          </a:xfrm>
          <a:prstGeom prst="rect">
            <a:avLst/>
          </a:prstGeom>
          <a:noFill/>
          <a:ln w="3175">
            <a:solidFill>
              <a:srgbClr val="000000"/>
            </a:solidFill>
            <a:miter lim="800000"/>
            <a:headEnd/>
            <a:tailEnd/>
          </a:ln>
        </p:spPr>
      </p:pic>
      <p:pic>
        <p:nvPicPr>
          <p:cNvPr id="10246" name="Picture 6" descr="Fall Detector"/>
          <p:cNvPicPr>
            <a:picLocks noChangeAspect="1" noChangeArrowheads="1"/>
          </p:cNvPicPr>
          <p:nvPr/>
        </p:nvPicPr>
        <p:blipFill>
          <a:blip r:embed="rId5" cstate="print"/>
          <a:srcRect/>
          <a:stretch>
            <a:fillRect/>
          </a:stretch>
        </p:blipFill>
        <p:spPr bwMode="auto">
          <a:xfrm>
            <a:off x="6972300" y="1333500"/>
            <a:ext cx="2171700" cy="1866900"/>
          </a:xfrm>
          <a:prstGeom prst="rect">
            <a:avLst/>
          </a:prstGeom>
          <a:noFill/>
          <a:ln w="9525">
            <a:noFill/>
            <a:miter lim="800000"/>
            <a:headEnd/>
            <a:tailEnd/>
          </a:ln>
        </p:spPr>
      </p:pic>
      <p:pic>
        <p:nvPicPr>
          <p:cNvPr id="10247" name="Picture 3"/>
          <p:cNvPicPr>
            <a:picLocks noChangeAspect="1" noChangeArrowheads="1"/>
          </p:cNvPicPr>
          <p:nvPr/>
        </p:nvPicPr>
        <p:blipFill>
          <a:blip r:embed="rId6" cstate="print"/>
          <a:srcRect/>
          <a:stretch>
            <a:fillRect/>
          </a:stretch>
        </p:blipFill>
        <p:spPr bwMode="auto">
          <a:xfrm>
            <a:off x="6324600" y="3124200"/>
            <a:ext cx="2398713" cy="2600325"/>
          </a:xfrm>
          <a:prstGeom prst="rect">
            <a:avLst/>
          </a:prstGeom>
          <a:solidFill>
            <a:schemeClr val="tx2">
              <a:alpha val="50195"/>
            </a:schemeClr>
          </a:solidFill>
          <a:ln w="9525">
            <a:noFill/>
            <a:miter lim="800000"/>
            <a:headEnd/>
            <a:tailEnd/>
          </a:ln>
        </p:spPr>
      </p:pic>
      <p:pic>
        <p:nvPicPr>
          <p:cNvPr id="10248" name="Picture 9"/>
          <p:cNvPicPr>
            <a:picLocks noChangeAspect="1" noChangeArrowheads="1"/>
          </p:cNvPicPr>
          <p:nvPr/>
        </p:nvPicPr>
        <p:blipFill>
          <a:blip r:embed="rId7" cstate="print"/>
          <a:srcRect/>
          <a:stretch>
            <a:fillRect/>
          </a:stretch>
        </p:blipFill>
        <p:spPr bwMode="auto">
          <a:xfrm>
            <a:off x="2870200" y="4343400"/>
            <a:ext cx="3073400" cy="2514600"/>
          </a:xfrm>
          <a:prstGeom prst="rect">
            <a:avLst/>
          </a:prstGeom>
          <a:noFill/>
          <a:ln w="9525">
            <a:noFill/>
            <a:miter lim="800000"/>
            <a:headEnd/>
            <a:tailEnd/>
          </a:ln>
        </p:spPr>
      </p:pic>
      <p:pic>
        <p:nvPicPr>
          <p:cNvPr id="10249" name="Picture 2" descr="wellcore emergency response system"/>
          <p:cNvPicPr>
            <a:picLocks noChangeAspect="1" noChangeArrowheads="1"/>
          </p:cNvPicPr>
          <p:nvPr/>
        </p:nvPicPr>
        <p:blipFill>
          <a:blip r:embed="rId8" cstate="print"/>
          <a:srcRect/>
          <a:stretch>
            <a:fillRect/>
          </a:stretch>
        </p:blipFill>
        <p:spPr bwMode="auto">
          <a:xfrm>
            <a:off x="6324600" y="5124450"/>
            <a:ext cx="2286000" cy="1809750"/>
          </a:xfrm>
          <a:prstGeom prst="rect">
            <a:avLst/>
          </a:prstGeom>
          <a:noFill/>
          <a:ln w="9525">
            <a:noFill/>
            <a:miter lim="800000"/>
            <a:headEnd/>
            <a:tailEnd/>
          </a:ln>
        </p:spPr>
      </p:pic>
      <p:pic>
        <p:nvPicPr>
          <p:cNvPr id="10250" name="Picture 6" descr="http://www.lifelinesys.com/servlet/FileServlet?id=5513"/>
          <p:cNvPicPr>
            <a:picLocks noChangeAspect="1" noChangeArrowheads="1"/>
          </p:cNvPicPr>
          <p:nvPr/>
        </p:nvPicPr>
        <p:blipFill>
          <a:blip r:embed="rId9" cstate="print"/>
          <a:srcRect/>
          <a:stretch>
            <a:fillRect/>
          </a:stretch>
        </p:blipFill>
        <p:spPr bwMode="auto">
          <a:xfrm>
            <a:off x="269875" y="1828800"/>
            <a:ext cx="1482725" cy="1482725"/>
          </a:xfrm>
          <a:prstGeom prst="rect">
            <a:avLst/>
          </a:prstGeom>
          <a:noFill/>
          <a:ln w="9525">
            <a:noFill/>
            <a:miter lim="800000"/>
            <a:headEnd/>
            <a:tailEnd/>
          </a:ln>
        </p:spPr>
      </p:pic>
      <p:pic>
        <p:nvPicPr>
          <p:cNvPr id="10251" name="Picture 9" descr="Active RFID Heathcare Positioning Tag">
            <a:hlinkClick r:id="rId10"/>
          </p:cNvPr>
          <p:cNvPicPr>
            <a:picLocks noChangeAspect="1" noChangeArrowheads="1"/>
          </p:cNvPicPr>
          <p:nvPr/>
        </p:nvPicPr>
        <p:blipFill>
          <a:blip r:embed="rId11" cstate="print"/>
          <a:srcRect/>
          <a:stretch>
            <a:fillRect/>
          </a:stretch>
        </p:blipFill>
        <p:spPr bwMode="auto">
          <a:xfrm>
            <a:off x="5349875" y="2590800"/>
            <a:ext cx="1660525" cy="1371600"/>
          </a:xfrm>
          <a:prstGeom prst="rect">
            <a:avLst/>
          </a:prstGeom>
          <a:noFill/>
          <a:ln w="9525">
            <a:noFill/>
            <a:miter lim="800000"/>
            <a:headEnd/>
            <a:tailEnd/>
          </a:ln>
        </p:spPr>
      </p:pic>
      <p:pic>
        <p:nvPicPr>
          <p:cNvPr id="10252" name="Picture 7" descr="gpsshoe_b1"/>
          <p:cNvPicPr>
            <a:picLocks noChangeAspect="1" noChangeArrowheads="1"/>
          </p:cNvPicPr>
          <p:nvPr/>
        </p:nvPicPr>
        <p:blipFill>
          <a:blip r:embed="rId12" cstate="print"/>
          <a:srcRect/>
          <a:stretch>
            <a:fillRect/>
          </a:stretch>
        </p:blipFill>
        <p:spPr bwMode="auto">
          <a:xfrm>
            <a:off x="3429000" y="3048000"/>
            <a:ext cx="1752600" cy="131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69758" y="0"/>
            <a:ext cx="7772400" cy="1143000"/>
          </a:xfrm>
        </p:spPr>
        <p:txBody>
          <a:bodyPr>
            <a:normAutofit/>
          </a:bodyPr>
          <a:lstStyle/>
          <a:p>
            <a:pPr>
              <a:defRPr/>
            </a:pPr>
            <a:r>
              <a:rPr lang="en-US" sz="4000" b="1" dirty="0" smtClean="0">
                <a:effectLst>
                  <a:outerShdw blurRad="38100" dist="38100" dir="2700000" algn="tl">
                    <a:srgbClr val="C0C0C0"/>
                  </a:outerShdw>
                </a:effectLst>
              </a:rPr>
              <a:t>Safety Technologies</a:t>
            </a:r>
          </a:p>
        </p:txBody>
      </p:sp>
      <p:pic>
        <p:nvPicPr>
          <p:cNvPr id="11267" name="Picture 3"/>
          <p:cNvPicPr>
            <a:picLocks noGrp="1" noChangeAspect="1" noChangeArrowheads="1"/>
          </p:cNvPicPr>
          <p:nvPr>
            <p:ph sz="half" idx="1"/>
          </p:nvPr>
        </p:nvPicPr>
        <p:blipFill>
          <a:blip r:embed="rId3" cstate="print"/>
          <a:srcRect/>
          <a:stretch>
            <a:fillRect/>
          </a:stretch>
        </p:blipFill>
        <p:spPr>
          <a:xfrm>
            <a:off x="304800" y="3581400"/>
            <a:ext cx="4800600" cy="1638300"/>
          </a:xfrm>
          <a:noFill/>
        </p:spPr>
      </p:pic>
      <p:sp>
        <p:nvSpPr>
          <p:cNvPr id="11268" name="Content Placeholder 2"/>
          <p:cNvSpPr>
            <a:spLocks/>
          </p:cNvSpPr>
          <p:nvPr/>
        </p:nvSpPr>
        <p:spPr bwMode="auto">
          <a:xfrm>
            <a:off x="457200" y="1151022"/>
            <a:ext cx="8153400" cy="2590800"/>
          </a:xfrm>
          <a:prstGeom prst="rect">
            <a:avLst/>
          </a:prstGeom>
          <a:noFill/>
          <a:ln w="9525">
            <a:noFill/>
            <a:miter lim="800000"/>
            <a:headEnd/>
            <a:tailEnd/>
          </a:ln>
        </p:spPr>
        <p:txBody>
          <a:bodyPr/>
          <a:lstStyle/>
          <a:p>
            <a:pPr marL="514350" indent="-514350">
              <a:spcBef>
                <a:spcPct val="20000"/>
              </a:spcBef>
              <a:buClr>
                <a:srgbClr val="990033"/>
              </a:buClr>
              <a:buFontTx/>
              <a:buChar char="•"/>
            </a:pPr>
            <a:r>
              <a:rPr lang="en-US" sz="2800" b="1" dirty="0">
                <a:solidFill>
                  <a:prstClr val="black"/>
                </a:solidFill>
                <a:latin typeface="Verdana" pitchFamily="34" charset="0"/>
                <a:ea typeface="+mn-ea"/>
                <a:cs typeface="Arial" charset="0"/>
              </a:rPr>
              <a:t>Environment/Passive </a:t>
            </a:r>
            <a:r>
              <a:rPr lang="en-US" sz="2800" dirty="0">
                <a:solidFill>
                  <a:prstClr val="black"/>
                </a:solidFill>
                <a:latin typeface="Verdana" pitchFamily="34" charset="0"/>
                <a:ea typeface="+mn-ea"/>
                <a:cs typeface="Arial" charset="0"/>
              </a:rPr>
              <a:t>(motion-based sensor monitoring systems, embedded fall-detection systems, stove use detectors, temperature/smoke monitors, safe lighting technologies)</a:t>
            </a:r>
          </a:p>
        </p:txBody>
      </p:sp>
      <p:pic>
        <p:nvPicPr>
          <p:cNvPr id="11269" name="Picture 5" descr="irisys_1011_ir_%2520camera">
            <a:hlinkClick r:id="rId4"/>
          </p:cNvPr>
          <p:cNvPicPr>
            <a:picLocks noGrp="1" noChangeAspect="1" noChangeArrowheads="1"/>
          </p:cNvPicPr>
          <p:nvPr>
            <p:ph sz="half" idx="2"/>
          </p:nvPr>
        </p:nvPicPr>
        <p:blipFill>
          <a:blip r:embed="rId5" cstate="print"/>
          <a:srcRect/>
          <a:stretch>
            <a:fillRect/>
          </a:stretch>
        </p:blipFill>
        <p:spPr>
          <a:xfrm>
            <a:off x="5394242" y="3749844"/>
            <a:ext cx="1608137" cy="1752600"/>
          </a:xfrm>
        </p:spPr>
      </p:pic>
      <p:pic>
        <p:nvPicPr>
          <p:cNvPr id="11270" name="Picture 6" descr="Impact_standing"/>
          <p:cNvPicPr>
            <a:picLocks noChangeAspect="1" noChangeArrowheads="1"/>
          </p:cNvPicPr>
          <p:nvPr/>
        </p:nvPicPr>
        <p:blipFill>
          <a:blip r:embed="rId6" cstate="print"/>
          <a:srcRect/>
          <a:stretch>
            <a:fillRect/>
          </a:stretch>
        </p:blipFill>
        <p:spPr bwMode="auto">
          <a:xfrm>
            <a:off x="7278688" y="3172328"/>
            <a:ext cx="1560512" cy="2438400"/>
          </a:xfrm>
          <a:prstGeom prst="rect">
            <a:avLst/>
          </a:prstGeom>
          <a:noFill/>
          <a:ln w="9525">
            <a:noFill/>
            <a:miter lim="800000"/>
            <a:headEnd/>
            <a:tailEnd/>
          </a:ln>
        </p:spPr>
      </p:pic>
      <p:pic>
        <p:nvPicPr>
          <p:cNvPr id="11271" name="Picture 21"/>
          <p:cNvPicPr>
            <a:picLocks noChangeAspect="1" noChangeArrowheads="1"/>
          </p:cNvPicPr>
          <p:nvPr/>
        </p:nvPicPr>
        <p:blipFill>
          <a:blip r:embed="rId7" cstate="print"/>
          <a:srcRect b="8282"/>
          <a:stretch>
            <a:fillRect/>
          </a:stretch>
        </p:blipFill>
        <p:spPr bwMode="auto">
          <a:xfrm>
            <a:off x="304800" y="5181600"/>
            <a:ext cx="4800600" cy="1627188"/>
          </a:xfrm>
          <a:prstGeom prst="rect">
            <a:avLst/>
          </a:prstGeom>
          <a:noFill/>
          <a:ln w="9525">
            <a:noFill/>
            <a:miter lim="800000"/>
            <a:headEnd/>
            <a:tailEnd/>
          </a:ln>
        </p:spPr>
      </p:pic>
      <p:pic>
        <p:nvPicPr>
          <p:cNvPr id="9" name="Picture 14"/>
          <p:cNvPicPr>
            <a:picLocks noChangeAspect="1" noChangeArrowheads="1"/>
          </p:cNvPicPr>
          <p:nvPr/>
        </p:nvPicPr>
        <p:blipFill>
          <a:blip r:embed="rId8" cstate="print"/>
          <a:srcRect/>
          <a:stretch>
            <a:fillRect/>
          </a:stretch>
        </p:blipFill>
        <p:spPr bwMode="auto">
          <a:xfrm>
            <a:off x="7391400" y="6223000"/>
            <a:ext cx="1676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2569</Words>
  <Application>Microsoft Office PowerPoint</Application>
  <PresentationFormat>On-screen Show (4:3)</PresentationFormat>
  <Paragraphs>292</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Technologies to Strengthen and Support the Caregiver Network</vt:lpstr>
      <vt:lpstr>What is CAST?</vt:lpstr>
      <vt:lpstr>CAST Focus Areas</vt:lpstr>
      <vt:lpstr>Vision: “Shift Left” through Technology</vt:lpstr>
      <vt:lpstr>CAST Vision Video</vt:lpstr>
      <vt:lpstr>Imagine with me…</vt:lpstr>
      <vt:lpstr>Technologies Available Today</vt:lpstr>
      <vt:lpstr>Safety Technologies</vt:lpstr>
      <vt:lpstr>Safety Technologies</vt:lpstr>
      <vt:lpstr>Telehealth</vt:lpstr>
      <vt:lpstr>Medication Adherence </vt:lpstr>
      <vt:lpstr>Physical Health/Wellbeing</vt:lpstr>
      <vt:lpstr>Social Connectedness</vt:lpstr>
      <vt:lpstr>EHRs &amp; PoC Technologies</vt:lpstr>
      <vt:lpstr>Critical Gaps</vt:lpstr>
      <vt:lpstr>Business Model Realities</vt:lpstr>
      <vt:lpstr>Health Reform Accelerates Technology Adoption</vt:lpstr>
      <vt:lpstr>A Look into The Future: Highlights of the CAST Scenario Planning</vt:lpstr>
      <vt:lpstr>Care Models &amp; Enabling Technologies</vt:lpstr>
      <vt:lpstr>A Look into The Future: Highlights of the CAST Scenario Planning</vt:lpstr>
      <vt:lpstr>Preparing For the Future:   Example Case Studies </vt:lpstr>
      <vt:lpstr>Support And Services at Home (SASH)</vt:lpstr>
      <vt:lpstr>Life care services at home and digital technology platform allow provider to provide wellness solutions beyond bricks-and-mortar</vt:lpstr>
      <vt:lpstr>How telehealth is helping a provider position itself as a partner to hospitals on avoiding readmissions</vt:lpstr>
      <vt:lpstr>One-stop information and referral service helps a provider meet seniors and caregivers needs, and increases home and community based services</vt:lpstr>
      <vt:lpstr>Remote monitoring improved quality of life, increased staff efficiencies and decreased care costs</vt:lpstr>
      <vt:lpstr>Selfhelp expands home and community based services through technology </vt:lpstr>
      <vt:lpstr>Common Threads Emerging from the Case Studies</vt:lpstr>
      <vt:lpstr>Business Case &amp; ROI</vt:lpstr>
      <vt:lpstr>Promising Models</vt:lpstr>
      <vt:lpstr>Preparing For the Future:   Developing Technology-Enabled  Long-Term Services and Supports  for a New Population of Older Adults</vt:lpstr>
      <vt:lpstr>More To Come…</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Wokas</dc:creator>
  <cp:lastModifiedBy>Jordan Green</cp:lastModifiedBy>
  <cp:revision>65</cp:revision>
  <dcterms:created xsi:type="dcterms:W3CDTF">2012-03-01T14:27:06Z</dcterms:created>
  <dcterms:modified xsi:type="dcterms:W3CDTF">2012-07-05T15:58:20Z</dcterms:modified>
</cp:coreProperties>
</file>