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  <p:sldMasterId id="2147483780" r:id="rId2"/>
  </p:sldMasterIdLst>
  <p:notesMasterIdLst>
    <p:notesMasterId r:id="rId16"/>
  </p:notesMasterIdLst>
  <p:sldIdLst>
    <p:sldId id="256" r:id="rId3"/>
    <p:sldId id="298" r:id="rId4"/>
    <p:sldId id="299" r:id="rId5"/>
    <p:sldId id="300" r:id="rId6"/>
    <p:sldId id="301" r:id="rId7"/>
    <p:sldId id="295" r:id="rId8"/>
    <p:sldId id="267" r:id="rId9"/>
    <p:sldId id="264" r:id="rId10"/>
    <p:sldId id="270" r:id="rId11"/>
    <p:sldId id="294" r:id="rId12"/>
    <p:sldId id="302" r:id="rId13"/>
    <p:sldId id="296" r:id="rId14"/>
    <p:sldId id="280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BEE4D0D7-59E7-4DA4-81BD-9A236AFE3112}">
          <p14:sldIdLst>
            <p14:sldId id="256"/>
            <p14:sldId id="298"/>
            <p14:sldId id="299"/>
            <p14:sldId id="300"/>
            <p14:sldId id="301"/>
            <p14:sldId id="295"/>
            <p14:sldId id="267"/>
            <p14:sldId id="264"/>
            <p14:sldId id="270"/>
            <p14:sldId id="294"/>
            <p14:sldId id="302"/>
            <p14:sldId id="296"/>
            <p14:sldId id="28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AA43"/>
    <a:srgbClr val="F0F0F0"/>
    <a:srgbClr val="FFCC66"/>
    <a:srgbClr val="F9F4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>
        <p:scale>
          <a:sx n="60" d="100"/>
          <a:sy n="60" d="100"/>
        </p:scale>
        <p:origin x="-1572" y="-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C6AFFBD-22B1-4B91-9000-4D497102391A}" type="datetimeFigureOut">
              <a:rPr lang="en-US"/>
              <a:pPr>
                <a:defRPr/>
              </a:pPr>
              <a:t>7/30/2012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D376D28-8A99-4BD3-ADF5-87F116D49B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0780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Here explain</a:t>
            </a:r>
            <a:r>
              <a:rPr lang="en-US" baseline="0" dirty="0" smtClean="0"/>
              <a:t> that this session will focus on Recruitment &amp; Membership building.---5 sec.</a:t>
            </a:r>
            <a:endParaRPr lang="en-US" dirty="0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CB087C5-107F-4D1C-A71F-ED273928873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3EBAC2-6D00-4310-A15C-787D7758320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E5C2F44-5567-4D30-9F23-5E9EE8119EF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3917A6F-2C79-4E88-845B-C3B3908C5D8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82555A4-A767-4179-8F49-96E740F5B11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AB9D5A8-0FBA-40D1-9409-5637400A508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AB9D5A8-0FBA-40D1-9409-5637400A508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B8348E1-38CB-4C37-9203-8A1F1FEB70D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2E32E11-F496-488E-B6B4-050C8D25EC5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7FE60-58C1-4F97-9FDD-26BB35DC116A}" type="datetimeFigureOut">
              <a:rPr lang="en-US"/>
              <a:pPr>
                <a:defRPr/>
              </a:pPr>
              <a:t>7/30/2012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C9F0FD-2B7A-4ADD-930F-681AD73C51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29E64-C8CA-419E-BB7C-EB1F7A395CE0}" type="datetimeFigureOut">
              <a:rPr lang="en-US"/>
              <a:pPr>
                <a:defRPr/>
              </a:pPr>
              <a:t>7/30/2012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2185B-9541-44E4-933B-26557ED0EC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AA347-6F5D-4F79-917E-C308134FA76F}" type="datetimeFigureOut">
              <a:rPr lang="en-US"/>
              <a:pPr>
                <a:defRPr/>
              </a:pPr>
              <a:t>7/30/2012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26252-89B3-4340-ADE7-54507DC61EC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3596ED-99B3-4F2C-99A9-165CCDD2F562}" type="datetimeFigureOut">
              <a:rPr lang="en-US" smtClean="0"/>
              <a:pPr/>
              <a:t>7/30/2012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59BD17-A1CF-4008-AF5E-DDA6268FDD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3596ED-99B3-4F2C-99A9-165CCDD2F562}" type="datetimeFigureOut">
              <a:rPr lang="en-US" smtClean="0"/>
              <a:pPr/>
              <a:t>7/30/2012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59BD17-A1CF-4008-AF5E-DDA6268FDD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3596ED-99B3-4F2C-99A9-165CCDD2F562}" type="datetimeFigureOut">
              <a:rPr lang="en-US" smtClean="0"/>
              <a:pPr/>
              <a:t>7/30/2012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59BD17-A1CF-4008-AF5E-DDA6268FDD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986CD-7E07-44F3-A8C3-806D38770D0E}" type="datetimeFigureOut">
              <a:rPr lang="en-US"/>
              <a:pPr>
                <a:defRPr/>
              </a:pPr>
              <a:t>7/30/2012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76CE6-3DA0-4F83-9A04-4BFF208332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C7D4D-A921-4591-9FC7-69151FE97B49}" type="datetimeFigureOut">
              <a:rPr lang="en-US"/>
              <a:pPr>
                <a:defRPr/>
              </a:pPr>
              <a:t>7/30/2012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E5B30A-756E-4FB5-93FD-ABEA442DD9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E3572C-4A3A-47EF-B09B-249E40380420}" type="datetimeFigureOut">
              <a:rPr lang="en-US"/>
              <a:pPr>
                <a:defRPr/>
              </a:pPr>
              <a:t>7/30/2012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BAD87-1203-4418-9286-ED032F9BF3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DD74A-857F-4354-BADC-50985467B178}" type="datetimeFigureOut">
              <a:rPr lang="en-US"/>
              <a:pPr>
                <a:defRPr/>
              </a:pPr>
              <a:t>7/30/2012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FD6053-01D4-4E92-998A-381E6C4A31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091CCD-B35B-40F1-8B96-C50F997B55B1}" type="datetimeFigureOut">
              <a:rPr lang="en-US"/>
              <a:pPr>
                <a:defRPr/>
              </a:pPr>
              <a:t>7/30/2012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73E8DD-0850-4319-9DC5-BEA0262F90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6C077-10C5-4BFE-90E5-25CF4D8DA14A}" type="datetimeFigureOut">
              <a:rPr lang="en-US"/>
              <a:pPr>
                <a:defRPr/>
              </a:pPr>
              <a:t>7/30/2012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A4EC83-9AEA-4648-9494-1AE4315945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E7A75C-66F1-4480-B9B0-8DEE2C3AD42A}" type="datetimeFigureOut">
              <a:rPr lang="en-US"/>
              <a:pPr>
                <a:defRPr/>
              </a:pPr>
              <a:t>7/30/2012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7DA18-1433-4F32-9E3C-BC6582971D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8B437-533E-489B-B88A-FFFDD1E63C3D}" type="datetimeFigureOut">
              <a:rPr lang="en-US"/>
              <a:pPr>
                <a:defRPr/>
              </a:pPr>
              <a:t>7/30/2012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3A8C1-D81C-4F2F-BA0D-B1A38DBB4C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173E33E-BF2A-4501-861E-60DCFD5115D9}" type="datetimeFigureOut">
              <a:rPr lang="en-US"/>
              <a:pPr>
                <a:defRPr/>
              </a:pPr>
              <a:t>7/30/2012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55EB63B-3EFD-4EBD-98C5-8DEB808757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5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6173E33E-BF2A-4501-861E-60DCFD5115D9}" type="datetimeFigureOut">
              <a:rPr lang="en-US" smtClean="0"/>
              <a:pPr>
                <a:defRPr/>
              </a:pPr>
              <a:t>7/30/2012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C55EB63B-3EFD-4EBD-98C5-8DEB8087573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mdirectcaresupport.org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3"/>
          <p:cNvSpPr>
            <a:spLocks noGrp="1"/>
          </p:cNvSpPr>
          <p:nvPr>
            <p:ph type="title"/>
          </p:nvPr>
        </p:nvSpPr>
        <p:spPr>
          <a:xfrm>
            <a:off x="381000" y="228600"/>
            <a:ext cx="7239000" cy="1143000"/>
          </a:xfrm>
        </p:spPr>
        <p:txBody>
          <a:bodyPr/>
          <a:lstStyle/>
          <a:p>
            <a:pPr eaLnBrk="1" hangingPunct="1"/>
            <a:r>
              <a:rPr lang="en-US" sz="3600" dirty="0" smtClean="0">
                <a:solidFill>
                  <a:schemeClr val="tx2"/>
                </a:solidFill>
              </a:rPr>
              <a:t/>
            </a:r>
            <a:br>
              <a:rPr lang="en-US" sz="3600" dirty="0" smtClean="0">
                <a:solidFill>
                  <a:schemeClr val="tx2"/>
                </a:solidFill>
              </a:rPr>
            </a:br>
            <a:r>
              <a:rPr lang="en-US" sz="3600" dirty="0" smtClean="0">
                <a:solidFill>
                  <a:schemeClr val="tx2"/>
                </a:solidFill>
              </a:rPr>
              <a:t> </a:t>
            </a:r>
            <a:br>
              <a:rPr lang="en-US" sz="3600" dirty="0" smtClean="0">
                <a:solidFill>
                  <a:schemeClr val="tx2"/>
                </a:solidFill>
              </a:rPr>
            </a:br>
            <a:r>
              <a:rPr lang="en-US" sz="3600" dirty="0" smtClean="0">
                <a:solidFill>
                  <a:schemeClr val="tx2"/>
                </a:solidFill>
              </a:rPr>
              <a:t/>
            </a:r>
            <a:br>
              <a:rPr lang="en-US" sz="3600" dirty="0" smtClean="0">
                <a:solidFill>
                  <a:schemeClr val="tx2"/>
                </a:solidFill>
              </a:rPr>
            </a:br>
            <a:r>
              <a:rPr lang="en-US" sz="3600" dirty="0" smtClean="0">
                <a:solidFill>
                  <a:schemeClr val="tx2"/>
                </a:solidFill>
              </a:rPr>
              <a:t/>
            </a:r>
            <a:br>
              <a:rPr lang="en-US" sz="3600" dirty="0" smtClean="0">
                <a:solidFill>
                  <a:schemeClr val="tx2"/>
                </a:solidFill>
              </a:rPr>
            </a:br>
            <a:r>
              <a:rPr lang="en-US" sz="3600" dirty="0" smtClean="0">
                <a:solidFill>
                  <a:schemeClr val="tx2"/>
                </a:solidFill>
              </a:rPr>
              <a:t/>
            </a:r>
            <a:br>
              <a:rPr lang="en-US" sz="3600" dirty="0" smtClean="0">
                <a:solidFill>
                  <a:schemeClr val="tx2"/>
                </a:solidFill>
              </a:rPr>
            </a:br>
            <a:r>
              <a:rPr lang="en-US" sz="3600" dirty="0" smtClean="0">
                <a:solidFill>
                  <a:schemeClr val="tx2"/>
                </a:solidFill>
              </a:rPr>
              <a:t/>
            </a:r>
            <a:br>
              <a:rPr lang="en-US" sz="3600" dirty="0" smtClean="0">
                <a:solidFill>
                  <a:schemeClr val="tx2"/>
                </a:solidFill>
              </a:rPr>
            </a:br>
            <a:r>
              <a:rPr lang="en-US" sz="3600" dirty="0" smtClean="0">
                <a:solidFill>
                  <a:schemeClr val="tx2"/>
                </a:solidFill>
              </a:rPr>
              <a:t/>
            </a:r>
            <a:br>
              <a:rPr lang="en-US" sz="3600" dirty="0" smtClean="0">
                <a:solidFill>
                  <a:schemeClr val="tx2"/>
                </a:solidFill>
              </a:rPr>
            </a:br>
            <a:r>
              <a:rPr lang="en-US" sz="2800" dirty="0" smtClean="0">
                <a:solidFill>
                  <a:schemeClr val="tx2"/>
                </a:solidFill>
              </a:rPr>
              <a:t>direct care worker </a:t>
            </a:r>
            <a:br>
              <a:rPr lang="en-US" sz="2800" dirty="0" smtClean="0">
                <a:solidFill>
                  <a:schemeClr val="tx2"/>
                </a:solidFill>
              </a:rPr>
            </a:br>
            <a:r>
              <a:rPr lang="en-US" sz="2800" dirty="0" smtClean="0">
                <a:solidFill>
                  <a:schemeClr val="tx2"/>
                </a:solidFill>
              </a:rPr>
              <a:t>association </a:t>
            </a:r>
            <a:endParaRPr lang="en-US" sz="2800" b="0" dirty="0" smtClean="0">
              <a:solidFill>
                <a:srgbClr val="DDAA43"/>
              </a:solidFill>
              <a:latin typeface="Copperplate Gothic Bold" pitchFamily="34" charset="0"/>
            </a:endParaRPr>
          </a:p>
        </p:txBody>
      </p:sp>
      <p:sp>
        <p:nvSpPr>
          <p:cNvPr id="2052" name="Content Placeholder 2"/>
          <p:cNvSpPr>
            <a:spLocks noGrp="1"/>
          </p:cNvSpPr>
          <p:nvPr>
            <p:ph idx="1"/>
          </p:nvPr>
        </p:nvSpPr>
        <p:spPr>
          <a:xfrm>
            <a:off x="381000" y="2133600"/>
            <a:ext cx="4267200" cy="2286000"/>
          </a:xfrm>
        </p:spPr>
        <p:txBody>
          <a:bodyPr/>
          <a:lstStyle/>
          <a:p>
            <a:pPr marL="0">
              <a:lnSpc>
                <a:spcPct val="150000"/>
              </a:lnSpc>
              <a:spcBef>
                <a:spcPts val="600"/>
              </a:spcBef>
              <a:buNone/>
            </a:pPr>
            <a:r>
              <a:rPr lang="en-US" dirty="0" smtClean="0">
                <a:solidFill>
                  <a:srgbClr val="DDAA43"/>
                </a:solidFill>
                <a:latin typeface="Copperplate Gothic Bold" pitchFamily="34" charset="0"/>
              </a:rPr>
              <a:t>Recruitment of Members and Funders</a:t>
            </a:r>
            <a:endParaRPr lang="en-US" b="1" dirty="0" smtClean="0">
              <a:solidFill>
                <a:schemeClr val="tx2"/>
              </a:solidFill>
            </a:endParaRPr>
          </a:p>
        </p:txBody>
      </p:sp>
      <p:pic>
        <p:nvPicPr>
          <p:cNvPr id="9" name="Picture 8" descr="powerpoint 5 slide 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29200" y="304800"/>
            <a:ext cx="3742944" cy="5041392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6" name="Picture 5" descr="NMDCCLogo.jp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33400" y="5105400"/>
            <a:ext cx="3505200" cy="1133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7162800" cy="1295400"/>
          </a:xfrm>
        </p:spPr>
        <p:txBody>
          <a:bodyPr/>
          <a:lstStyle/>
          <a:p>
            <a:pPr algn="l" eaLnBrk="1" hangingPunct="1"/>
            <a:r>
              <a:rPr lang="en-US" sz="3600" dirty="0" smtClean="0">
                <a:solidFill>
                  <a:srgbClr val="DDAA43"/>
                </a:solidFill>
                <a:latin typeface="Copperplate Gothic Bold" pitchFamily="34" charset="0"/>
              </a:rPr>
              <a:t>Why  members Volunteer</a:t>
            </a:r>
            <a:endParaRPr lang="en-US" sz="3600" dirty="0" smtClean="0"/>
          </a:p>
        </p:txBody>
      </p:sp>
      <p:sp>
        <p:nvSpPr>
          <p:cNvPr id="20484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4191000" cy="38862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tx2"/>
                </a:solidFill>
              </a:rPr>
              <a:t> Fun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tx2"/>
                </a:solidFill>
              </a:rPr>
              <a:t> Friendship/Relationships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tx2"/>
                </a:solidFill>
              </a:rPr>
              <a:t> Power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tx2"/>
                </a:solidFill>
              </a:rPr>
              <a:t> Recognition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tx2"/>
                </a:solidFill>
              </a:rPr>
              <a:t> Service</a:t>
            </a:r>
          </a:p>
        </p:txBody>
      </p:sp>
      <p:pic>
        <p:nvPicPr>
          <p:cNvPr id="9" name="Picture 8" descr="DCA 35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86200" y="1371600"/>
            <a:ext cx="4978400" cy="3733800"/>
          </a:xfrm>
          <a:prstGeom prst="rect">
            <a:avLst/>
          </a:prstGeom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7162800" cy="1295400"/>
          </a:xfrm>
        </p:spPr>
        <p:txBody>
          <a:bodyPr/>
          <a:lstStyle/>
          <a:p>
            <a:pPr algn="l" eaLnBrk="1" hangingPunct="1"/>
            <a:r>
              <a:rPr lang="en-US" sz="3600" dirty="0" smtClean="0">
                <a:solidFill>
                  <a:srgbClr val="DDAA43"/>
                </a:solidFill>
                <a:latin typeface="Copperplate Gothic Bold" pitchFamily="34" charset="0"/>
              </a:rPr>
              <a:t>Why  Funders Fund statewide association</a:t>
            </a:r>
            <a:endParaRPr lang="en-US" sz="3600" dirty="0" smtClean="0"/>
          </a:p>
        </p:txBody>
      </p:sp>
      <p:sp>
        <p:nvSpPr>
          <p:cNvPr id="20484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4191000" cy="38862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tx2"/>
                </a:solidFill>
              </a:rPr>
              <a:t> Show support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tx2"/>
                </a:solidFill>
              </a:rPr>
              <a:t> Gain tax write-off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tx2"/>
                </a:solidFill>
              </a:rPr>
              <a:t> Advertise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tx2"/>
                </a:solidFill>
              </a:rPr>
              <a:t> Make new connections        and partners</a:t>
            </a:r>
          </a:p>
        </p:txBody>
      </p:sp>
      <p:pic>
        <p:nvPicPr>
          <p:cNvPr id="9" name="Picture 8" descr="DCA 35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86200" y="1371600"/>
            <a:ext cx="4978400" cy="3733800"/>
          </a:xfrm>
          <a:prstGeom prst="rect">
            <a:avLst/>
          </a:prstGeom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7162800" cy="1295400"/>
          </a:xfrm>
        </p:spPr>
        <p:txBody>
          <a:bodyPr/>
          <a:lstStyle/>
          <a:p>
            <a:pPr algn="l" eaLnBrk="1" hangingPunct="1"/>
            <a:r>
              <a:rPr lang="en-US" sz="3600" dirty="0" smtClean="0">
                <a:solidFill>
                  <a:srgbClr val="DDAA43"/>
                </a:solidFill>
                <a:latin typeface="Copperplate Gothic Bold" pitchFamily="34" charset="0"/>
              </a:rPr>
              <a:t>Retaining  Volunteers and Funders</a:t>
            </a:r>
            <a:endParaRPr lang="en-US" sz="3600" dirty="0" smtClean="0"/>
          </a:p>
        </p:txBody>
      </p:sp>
      <p:sp>
        <p:nvSpPr>
          <p:cNvPr id="22532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5029200" cy="38862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tx2"/>
                </a:solidFill>
              </a:rPr>
              <a:t>Inclusion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tx2"/>
                </a:solidFill>
              </a:rPr>
              <a:t> Control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tx2"/>
                </a:solidFill>
              </a:rPr>
              <a:t>Appreciation</a:t>
            </a:r>
          </a:p>
          <a:p>
            <a:pPr>
              <a:lnSpc>
                <a:spcPct val="150000"/>
              </a:lnSpc>
            </a:pPr>
            <a:endParaRPr lang="en-US" sz="2400" dirty="0" smtClean="0">
              <a:solidFill>
                <a:schemeClr val="tx2"/>
              </a:solidFill>
            </a:endParaRPr>
          </a:p>
        </p:txBody>
      </p:sp>
      <p:pic>
        <p:nvPicPr>
          <p:cNvPr id="8" name="Picture 7" descr="Anderson Pics 02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57600" y="1371600"/>
            <a:ext cx="4673600" cy="3505200"/>
          </a:xfrm>
          <a:prstGeom prst="rect">
            <a:avLst/>
          </a:prstGeom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382000" cy="1295400"/>
          </a:xfrm>
        </p:spPr>
        <p:txBody>
          <a:bodyPr/>
          <a:lstStyle/>
          <a:p>
            <a:pPr algn="l" eaLnBrk="1" hangingPunct="1"/>
            <a:r>
              <a:rPr lang="en-US" sz="3600" dirty="0" smtClean="0">
                <a:solidFill>
                  <a:srgbClr val="DDAA43"/>
                </a:solidFill>
                <a:latin typeface="Copperplate Gothic Bold" pitchFamily="34" charset="0"/>
              </a:rPr>
              <a:t>For More Information</a:t>
            </a:r>
            <a:endParaRPr lang="en-US" sz="3600" dirty="0" smtClean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533400" y="1828800"/>
            <a:ext cx="78486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15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en-US" sz="2400" b="1" dirty="0" smtClean="0">
                <a:solidFill>
                  <a:schemeClr val="tx2"/>
                </a:solidFill>
                <a:latin typeface="+mn-lt"/>
              </a:rPr>
              <a:t>New Mexico Direct Caregivers Coalition</a:t>
            </a:r>
          </a:p>
          <a:p>
            <a:pPr algn="ctr" eaLnBrk="0" hangingPunct="0">
              <a:lnSpc>
                <a:spcPct val="15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en-US" sz="2400" b="1" dirty="0" smtClean="0">
                <a:solidFill>
                  <a:schemeClr val="tx2"/>
                </a:solidFill>
                <a:latin typeface="+mn-lt"/>
                <a:hlinkClick r:id="rId3"/>
              </a:rPr>
              <a:t>www.nmdirectcaresupport.org</a:t>
            </a:r>
            <a:endParaRPr lang="en-US" sz="2400" b="1" dirty="0" smtClean="0">
              <a:solidFill>
                <a:schemeClr val="tx2"/>
              </a:solidFill>
              <a:latin typeface="+mn-lt"/>
            </a:endParaRPr>
          </a:p>
          <a:p>
            <a:pPr algn="ctr" eaLnBrk="0" hangingPunct="0">
              <a:lnSpc>
                <a:spcPct val="15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en-US" sz="2400" b="1" dirty="0" smtClean="0">
                <a:solidFill>
                  <a:schemeClr val="tx2"/>
                </a:solidFill>
                <a:latin typeface="+mn-lt"/>
              </a:rPr>
              <a:t>Ph 505-867-6046</a:t>
            </a:r>
            <a:endParaRPr lang="en-US" sz="2400" b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685800" y="4114800"/>
            <a:ext cx="7086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150000"/>
              </a:lnSpc>
              <a:spcBef>
                <a:spcPct val="20000"/>
              </a:spcBef>
              <a:buFont typeface="Arial" charset="0"/>
              <a:buNone/>
              <a:defRPr/>
            </a:pPr>
            <a:endParaRPr lang="en-US" sz="2400" dirty="0">
              <a:solidFill>
                <a:schemeClr val="tx2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242048" cy="1676400"/>
          </a:xfrm>
          <a:noFill/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700" dirty="0" smtClean="0">
                <a:solidFill>
                  <a:schemeClr val="tx1"/>
                </a:solidFill>
              </a:rPr>
              <a:t>New Mexico Direct Caregivers Coalition </a:t>
            </a:r>
            <a:r>
              <a:rPr lang="en-US" sz="3100" dirty="0" smtClean="0">
                <a:solidFill>
                  <a:schemeClr val="tx1"/>
                </a:solidFill>
              </a:rPr>
              <a:t/>
            </a:r>
            <a:br>
              <a:rPr lang="en-US" sz="3100" dirty="0" smtClean="0">
                <a:solidFill>
                  <a:schemeClr val="tx1"/>
                </a:solidFill>
              </a:rPr>
            </a:br>
            <a:r>
              <a:rPr lang="en-US" sz="2200" dirty="0" smtClean="0">
                <a:solidFill>
                  <a:schemeClr val="tx1"/>
                </a:solidFill>
              </a:rPr>
              <a:t>four-fold mission:</a:t>
            </a:r>
            <a:r>
              <a:rPr lang="en-US" sz="3100" dirty="0" smtClean="0"/>
              <a:t/>
            </a:r>
            <a:br>
              <a:rPr lang="en-US" sz="3100" dirty="0" smtClean="0"/>
            </a:b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81400" cy="4525963"/>
          </a:xfrm>
        </p:spPr>
        <p:txBody>
          <a:bodyPr>
            <a:normAutofit/>
          </a:bodyPr>
          <a:lstStyle/>
          <a:p>
            <a:pPr lvl="0"/>
            <a:r>
              <a:rPr lang="en-US" sz="2600" dirty="0" smtClean="0"/>
              <a:t>Improve Wages and Benefits for Caregivers </a:t>
            </a:r>
          </a:p>
          <a:p>
            <a:pPr lvl="0"/>
            <a:endParaRPr lang="en-US" sz="2600" dirty="0" smtClean="0"/>
          </a:p>
          <a:p>
            <a:pPr lvl="0"/>
            <a:endParaRPr lang="en-US" sz="2600" dirty="0" smtClean="0"/>
          </a:p>
          <a:p>
            <a:pPr lvl="0"/>
            <a:r>
              <a:rPr lang="en-US" sz="2600" dirty="0" smtClean="0"/>
              <a:t>Promote Education and Training for Caregivers and Improve these Systems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8600" y="1600200"/>
            <a:ext cx="3660648" cy="4525963"/>
          </a:xfrm>
        </p:spPr>
        <p:txBody>
          <a:bodyPr>
            <a:normAutofit/>
          </a:bodyPr>
          <a:lstStyle/>
          <a:p>
            <a:pPr lvl="0"/>
            <a:r>
              <a:rPr lang="en-US" sz="2600" dirty="0" smtClean="0"/>
              <a:t>Social and Professional Networking to Share Information, Challenges and Successes</a:t>
            </a:r>
          </a:p>
          <a:p>
            <a:pPr lvl="0"/>
            <a:endParaRPr lang="en-US" sz="2600" dirty="0" smtClean="0"/>
          </a:p>
          <a:p>
            <a:pPr lvl="0"/>
            <a:r>
              <a:rPr lang="en-US" sz="2600" dirty="0" smtClean="0"/>
              <a:t>Promote the Caregiver as Advocate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Membership in NMDCC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First Board of Directors inducted from a “Leadership Council,” in 2009--13 statewide advocates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r>
              <a:rPr lang="en-US" dirty="0" smtClean="0"/>
              <a:t>Network consists of 4,500 family and professional caregivers, including agency directors </a:t>
            </a:r>
          </a:p>
          <a:p>
            <a:endParaRPr lang="en-US" dirty="0" smtClean="0"/>
          </a:p>
          <a:p>
            <a:r>
              <a:rPr lang="en-US" dirty="0" smtClean="0"/>
              <a:t>Only organization in New Mexico representing family and professional INDIVIDUAL caregivers</a:t>
            </a:r>
            <a:r>
              <a:rPr lang="en-US" b="1" dirty="0" smtClean="0"/>
              <a:t>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Intentional decision that individual is the member. We wanted no single person’s voice to be louder than any other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Membership in NMDCC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need your voice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We need your involvement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7086600" cy="4114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Annual dues are $36.00 or the equivalent of $3.00 per month</a:t>
            </a:r>
          </a:p>
          <a:p>
            <a:pPr>
              <a:buNone/>
            </a:pPr>
            <a:r>
              <a:rPr lang="en-US" dirty="0" smtClean="0"/>
              <a:t>Benefits of Membership:</a:t>
            </a:r>
          </a:p>
          <a:p>
            <a:pPr lvl="0"/>
            <a:r>
              <a:rPr lang="en-US" dirty="0" smtClean="0"/>
              <a:t>Space to share and advocate on issues of importance to caregivers; </a:t>
            </a:r>
          </a:p>
          <a:p>
            <a:pPr lvl="0"/>
            <a:r>
              <a:rPr lang="en-US" dirty="0" smtClean="0"/>
              <a:t>Networking with your peers, periodic newsletters, state and Federal legislative and regulatory issue briefs;</a:t>
            </a:r>
          </a:p>
          <a:p>
            <a:pPr lvl="0"/>
            <a:r>
              <a:rPr lang="en-US" dirty="0" smtClean="0"/>
              <a:t>Ongoing information important to caregivers’ personal and professional growth;</a:t>
            </a:r>
          </a:p>
          <a:p>
            <a:pPr lvl="0"/>
            <a:r>
              <a:rPr lang="en-US" dirty="0" smtClean="0"/>
              <a:t>News on health insurance and benefits through New Mexico brokers;</a:t>
            </a:r>
          </a:p>
          <a:p>
            <a:pPr lvl="0"/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Benefits of membership (cont’d)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need your voice!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We need your involvement!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Opportunity to sit for and earn the Direct Care Alliance Personal Care Support Credential;</a:t>
            </a:r>
          </a:p>
          <a:p>
            <a:pPr lvl="0"/>
            <a:r>
              <a:rPr lang="en-US" dirty="0" smtClean="0"/>
              <a:t>Opportunities for state and national leadership development training;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Job fairs and training sessions, including scholarships to help caregivers attend these;</a:t>
            </a:r>
          </a:p>
          <a:p>
            <a:pPr lvl="0"/>
            <a:r>
              <a:rPr lang="en-US" dirty="0" smtClean="0"/>
              <a:t>Discounts on the statewide summit for caregivers across the state.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7162800" cy="1295400"/>
          </a:xfrm>
        </p:spPr>
        <p:txBody>
          <a:bodyPr/>
          <a:lstStyle/>
          <a:p>
            <a:pPr algn="l" eaLnBrk="1" hangingPunct="1"/>
            <a:r>
              <a:rPr lang="en-US" sz="3600" dirty="0" smtClean="0">
                <a:solidFill>
                  <a:srgbClr val="DDAA43"/>
                </a:solidFill>
                <a:latin typeface="Copperplate Gothic Bold" pitchFamily="34" charset="0"/>
              </a:rPr>
              <a:t>Recruitment  Tips</a:t>
            </a:r>
            <a:endParaRPr lang="en-US" sz="3600" dirty="0" smtClean="0"/>
          </a:p>
        </p:txBody>
      </p:sp>
      <p:sp>
        <p:nvSpPr>
          <p:cNvPr id="21508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5029200" cy="5410200"/>
          </a:xfrm>
        </p:spPr>
        <p:txBody>
          <a:bodyPr/>
          <a:lstStyle/>
          <a:p>
            <a:pPr>
              <a:lnSpc>
                <a:spcPct val="114000"/>
              </a:lnSpc>
            </a:pPr>
            <a:r>
              <a:rPr lang="en-US" sz="2400" dirty="0" smtClean="0">
                <a:solidFill>
                  <a:schemeClr val="tx2"/>
                </a:solidFill>
              </a:rPr>
              <a:t> Host listening sessions in your state</a:t>
            </a:r>
          </a:p>
          <a:p>
            <a:pPr>
              <a:lnSpc>
                <a:spcPct val="114000"/>
              </a:lnSpc>
            </a:pPr>
            <a:r>
              <a:rPr lang="en-US" sz="2400" dirty="0" smtClean="0">
                <a:solidFill>
                  <a:schemeClr val="tx2"/>
                </a:solidFill>
              </a:rPr>
              <a:t> Ask in person</a:t>
            </a:r>
          </a:p>
          <a:p>
            <a:pPr>
              <a:lnSpc>
                <a:spcPct val="114000"/>
              </a:lnSpc>
            </a:pPr>
            <a:r>
              <a:rPr lang="en-US" sz="2400" dirty="0" smtClean="0">
                <a:solidFill>
                  <a:schemeClr val="tx2"/>
                </a:solidFill>
              </a:rPr>
              <a:t> Give range of jobs to choose from</a:t>
            </a:r>
          </a:p>
          <a:p>
            <a:pPr>
              <a:lnSpc>
                <a:spcPct val="114000"/>
              </a:lnSpc>
            </a:pPr>
            <a:r>
              <a:rPr lang="en-US" sz="2400" dirty="0" smtClean="0">
                <a:solidFill>
                  <a:schemeClr val="tx2"/>
                </a:solidFill>
              </a:rPr>
              <a:t> Ask them to do things they do well</a:t>
            </a:r>
          </a:p>
          <a:p>
            <a:pPr>
              <a:lnSpc>
                <a:spcPct val="114000"/>
              </a:lnSpc>
            </a:pPr>
            <a:r>
              <a:rPr lang="en-US" sz="2400" dirty="0" smtClean="0">
                <a:solidFill>
                  <a:schemeClr val="tx2"/>
                </a:solidFill>
              </a:rPr>
              <a:t> Tell them how their job fits in</a:t>
            </a:r>
          </a:p>
          <a:p>
            <a:pPr>
              <a:lnSpc>
                <a:spcPct val="114000"/>
              </a:lnSpc>
            </a:pPr>
            <a:r>
              <a:rPr lang="en-US" sz="2400" dirty="0" smtClean="0">
                <a:solidFill>
                  <a:schemeClr val="tx2"/>
                </a:solidFill>
              </a:rPr>
              <a:t> Encourage questions</a:t>
            </a:r>
          </a:p>
          <a:p>
            <a:pPr>
              <a:lnSpc>
                <a:spcPct val="114000"/>
              </a:lnSpc>
            </a:pPr>
            <a:r>
              <a:rPr lang="en-US" sz="2400" dirty="0" smtClean="0">
                <a:solidFill>
                  <a:schemeClr val="tx2"/>
                </a:solidFill>
              </a:rPr>
              <a:t>Explain how this project builds the movement/organization</a:t>
            </a:r>
          </a:p>
          <a:p>
            <a:pPr>
              <a:lnSpc>
                <a:spcPct val="114000"/>
              </a:lnSpc>
            </a:pPr>
            <a:r>
              <a:rPr lang="en-US" sz="2400" dirty="0" smtClean="0">
                <a:solidFill>
                  <a:schemeClr val="tx2"/>
                </a:solidFill>
              </a:rPr>
              <a:t>Present to potential for-profit and nonprofit funders</a:t>
            </a:r>
          </a:p>
          <a:p>
            <a:pPr>
              <a:lnSpc>
                <a:spcPct val="114000"/>
              </a:lnSpc>
            </a:pPr>
            <a:r>
              <a:rPr lang="en-US" sz="2400" dirty="0" smtClean="0">
                <a:solidFill>
                  <a:schemeClr val="tx2"/>
                </a:solidFill>
              </a:rPr>
              <a:t>Present to community groups</a:t>
            </a:r>
          </a:p>
        </p:txBody>
      </p:sp>
      <p:pic>
        <p:nvPicPr>
          <p:cNvPr id="8" name="Picture 7" descr="DCA 36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81600" y="1676400"/>
            <a:ext cx="3759200" cy="2819400"/>
          </a:xfrm>
          <a:prstGeom prst="rect">
            <a:avLst/>
          </a:prstGeom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763000" cy="1066800"/>
          </a:xfrm>
        </p:spPr>
        <p:txBody>
          <a:bodyPr/>
          <a:lstStyle/>
          <a:p>
            <a:pPr eaLnBrk="1" hangingPunct="1"/>
            <a:r>
              <a:rPr lang="en-US" sz="3600" dirty="0" smtClean="0">
                <a:solidFill>
                  <a:srgbClr val="DDAA43"/>
                </a:solidFill>
                <a:latin typeface="Copperplate Gothic Bold" pitchFamily="34" charset="0"/>
              </a:rPr>
              <a:t>Goal of the One on One Meeting</a:t>
            </a:r>
            <a:br>
              <a:rPr lang="en-US" sz="3600" dirty="0" smtClean="0">
                <a:solidFill>
                  <a:srgbClr val="DDAA43"/>
                </a:solidFill>
                <a:latin typeface="Copperplate Gothic Bold" pitchFamily="34" charset="0"/>
              </a:rPr>
            </a:br>
            <a:r>
              <a:rPr lang="en-US" sz="1800" dirty="0" smtClean="0">
                <a:solidFill>
                  <a:srgbClr val="DDAA43"/>
                </a:solidFill>
                <a:latin typeface="Copperplate Gothic Bold" pitchFamily="34" charset="0"/>
              </a:rPr>
              <a:t>with potential member or organization</a:t>
            </a:r>
            <a:endParaRPr lang="en-US" sz="3600" dirty="0" smtClean="0">
              <a:latin typeface="Copperplate Gothic Bold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" y="1143000"/>
            <a:ext cx="3810000" cy="30464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chemeClr val="tx2"/>
                </a:solidFill>
                <a:latin typeface="+mn-lt"/>
              </a:rPr>
              <a:t> Build the relationship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chemeClr val="tx2"/>
                </a:solidFill>
                <a:latin typeface="+mn-lt"/>
              </a:rPr>
              <a:t> Learn about the person</a:t>
            </a:r>
          </a:p>
          <a:p>
            <a:pPr lvl="1">
              <a:lnSpc>
                <a:spcPct val="150000"/>
              </a:lnSpc>
              <a:buFont typeface="Calibri" pitchFamily="34" charset="0"/>
              <a:buChar char="—"/>
              <a:defRPr/>
            </a:pPr>
            <a:r>
              <a:rPr lang="en-US" sz="2000" dirty="0">
                <a:solidFill>
                  <a:schemeClr val="tx2"/>
                </a:solidFill>
                <a:latin typeface="+mn-lt"/>
              </a:rPr>
              <a:t> What do they care about</a:t>
            </a:r>
          </a:p>
          <a:p>
            <a:pPr lvl="1">
              <a:lnSpc>
                <a:spcPct val="150000"/>
              </a:lnSpc>
              <a:buFont typeface="Calibri" pitchFamily="34" charset="0"/>
              <a:buChar char="—"/>
              <a:defRPr/>
            </a:pPr>
            <a:r>
              <a:rPr lang="en-US" sz="2000" dirty="0">
                <a:solidFill>
                  <a:schemeClr val="tx2"/>
                </a:solidFill>
                <a:latin typeface="+mn-lt"/>
              </a:rPr>
              <a:t> What excites them</a:t>
            </a:r>
          </a:p>
          <a:p>
            <a:pPr lvl="1">
              <a:lnSpc>
                <a:spcPct val="150000"/>
              </a:lnSpc>
              <a:buFont typeface="Calibri" pitchFamily="34" charset="0"/>
              <a:buChar char="—"/>
              <a:defRPr/>
            </a:pPr>
            <a:r>
              <a:rPr lang="en-US" sz="2000" dirty="0">
                <a:solidFill>
                  <a:schemeClr val="tx2"/>
                </a:solidFill>
                <a:latin typeface="+mn-lt"/>
              </a:rPr>
              <a:t> Might motivate them to </a:t>
            </a:r>
          </a:p>
          <a:p>
            <a:pPr lvl="1">
              <a:lnSpc>
                <a:spcPct val="150000"/>
              </a:lnSpc>
              <a:defRPr/>
            </a:pPr>
            <a:r>
              <a:rPr lang="en-US" sz="2000" dirty="0">
                <a:solidFill>
                  <a:schemeClr val="tx2"/>
                </a:solidFill>
                <a:latin typeface="+mn-lt"/>
              </a:rPr>
              <a:t>     take action</a:t>
            </a:r>
          </a:p>
        </p:txBody>
      </p:sp>
      <p:pic>
        <p:nvPicPr>
          <p:cNvPr id="10" name="Picture 9" descr="powerpoint 5 slide 1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43400" y="1066800"/>
            <a:ext cx="4279392" cy="4200144"/>
          </a:xfrm>
          <a:prstGeom prst="rect">
            <a:avLst/>
          </a:prstGeom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685800" y="304800"/>
            <a:ext cx="5029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sz="3600" dirty="0">
                <a:solidFill>
                  <a:srgbClr val="DDAA43"/>
                </a:solidFill>
                <a:latin typeface="Copperplate Gothic Bold" pitchFamily="34" charset="0"/>
                <a:ea typeface="+mj-ea"/>
                <a:cs typeface="+mj-cs"/>
              </a:rPr>
              <a:t>Listen</a:t>
            </a:r>
            <a:endParaRPr lang="en-US" sz="3600" dirty="0">
              <a:latin typeface="Copperplate Gothic Bold" pitchFamily="34" charset="0"/>
              <a:ea typeface="+mj-ea"/>
              <a:cs typeface="+mj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1524000"/>
            <a:ext cx="3505200" cy="415498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chemeClr val="tx2"/>
                </a:solidFill>
                <a:latin typeface="+mn-lt"/>
              </a:rPr>
              <a:t>Share your purpose and passion, </a:t>
            </a:r>
            <a:r>
              <a:rPr lang="en-US" sz="2400" b="1" dirty="0">
                <a:solidFill>
                  <a:schemeClr val="tx2"/>
                </a:solidFill>
                <a:latin typeface="+mn-lt"/>
              </a:rPr>
              <a:t>BUT…</a:t>
            </a:r>
            <a:r>
              <a:rPr lang="en-US" sz="2400" dirty="0">
                <a:solidFill>
                  <a:schemeClr val="tx2"/>
                </a:solidFill>
                <a:latin typeface="+mn-lt"/>
              </a:rPr>
              <a:t> </a:t>
            </a:r>
          </a:p>
          <a:p>
            <a:pPr>
              <a:defRPr/>
            </a:pPr>
            <a:r>
              <a:rPr lang="en-US" sz="2400" dirty="0">
                <a:solidFill>
                  <a:schemeClr val="tx2"/>
                </a:solidFill>
                <a:latin typeface="+mn-lt"/>
              </a:rPr>
              <a:t>they talk 70% of the time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chemeClr val="tx2"/>
                </a:solidFill>
                <a:latin typeface="+mn-lt"/>
              </a:rPr>
              <a:t> What is their story?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chemeClr val="tx2"/>
                </a:solidFill>
                <a:latin typeface="+mn-lt"/>
              </a:rPr>
              <a:t> How do they feel about </a:t>
            </a:r>
          </a:p>
          <a:p>
            <a:pPr>
              <a:defRPr/>
            </a:pPr>
            <a:r>
              <a:rPr lang="en-US" sz="2400" dirty="0">
                <a:solidFill>
                  <a:schemeClr val="tx2"/>
                </a:solidFill>
                <a:latin typeface="+mn-lt"/>
              </a:rPr>
              <a:t>   their work</a:t>
            </a:r>
            <a:r>
              <a:rPr lang="en-US" sz="2400" dirty="0" smtClean="0">
                <a:solidFill>
                  <a:schemeClr val="tx2"/>
                </a:solidFill>
                <a:latin typeface="+mn-lt"/>
              </a:rPr>
              <a:t>?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tx2"/>
                </a:solidFill>
                <a:latin typeface="+mn-lt"/>
              </a:rPr>
              <a:t> What is the organization’s mission?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tx2"/>
                </a:solidFill>
                <a:latin typeface="+mn-lt"/>
              </a:rPr>
              <a:t> How does the organization need your help?</a:t>
            </a:r>
            <a:endParaRPr lang="en-US" sz="2400" dirty="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10" name="Picture 9" descr="powerpoint 5 slide 1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67200" y="1371600"/>
            <a:ext cx="4279392" cy="3974592"/>
          </a:xfrm>
          <a:prstGeom prst="rect">
            <a:avLst/>
          </a:prstGeom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5334000" cy="1371600"/>
          </a:xfrm>
        </p:spPr>
        <p:txBody>
          <a:bodyPr/>
          <a:lstStyle/>
          <a:p>
            <a:pPr algn="l" eaLnBrk="1" hangingPunct="1"/>
            <a:r>
              <a:rPr lang="en-US" sz="3600" dirty="0" smtClean="0">
                <a:solidFill>
                  <a:srgbClr val="DDAA43"/>
                </a:solidFill>
                <a:latin typeface="Copperplate Gothic Bold" pitchFamily="34" charset="0"/>
              </a:rPr>
              <a:t>Agitate and Recruit</a:t>
            </a:r>
            <a:endParaRPr lang="en-US" sz="3600" dirty="0" smtClean="0"/>
          </a:p>
        </p:txBody>
      </p:sp>
      <p:sp>
        <p:nvSpPr>
          <p:cNvPr id="13" name="Rectangle 12"/>
          <p:cNvSpPr/>
          <p:nvPr/>
        </p:nvSpPr>
        <p:spPr>
          <a:xfrm>
            <a:off x="304800" y="1447800"/>
            <a:ext cx="3657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chemeClr val="tx2"/>
                </a:solidFill>
                <a:latin typeface="+mn-lt"/>
              </a:rPr>
              <a:t> Invite him/her to do something about what he/she says they care about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tx2"/>
                </a:solidFill>
                <a:latin typeface="+mn-lt"/>
              </a:rPr>
              <a:t> </a:t>
            </a:r>
            <a:r>
              <a:rPr lang="en-US" sz="2400" dirty="0">
                <a:solidFill>
                  <a:schemeClr val="tx2"/>
                </a:solidFill>
                <a:latin typeface="+mn-lt"/>
              </a:rPr>
              <a:t>Ask him/her to do something </a:t>
            </a:r>
            <a:r>
              <a:rPr lang="en-US" sz="2400" dirty="0" smtClean="0">
                <a:solidFill>
                  <a:schemeClr val="tx2"/>
                </a:solidFill>
                <a:latin typeface="+mn-lt"/>
              </a:rPr>
              <a:t>specific for your organization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tx2"/>
                </a:solidFill>
                <a:latin typeface="+mn-lt"/>
              </a:rPr>
              <a:t> Ask funder to fund specific project in specific amount</a:t>
            </a:r>
            <a:endParaRPr lang="en-US" sz="2400" dirty="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8" name="Picture 7" descr="powerpoint 5 slide 1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24400" y="1219200"/>
            <a:ext cx="3974592" cy="3974592"/>
          </a:xfrm>
          <a:prstGeom prst="rect">
            <a:avLst/>
          </a:prstGeom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pulent">
  <a:themeElements>
    <a:clrScheme name="Custom 1">
      <a:dk1>
        <a:sysClr val="windowText" lastClr="000000"/>
      </a:dk1>
      <a:lt1>
        <a:sysClr val="window" lastClr="FFFFFF"/>
      </a:lt1>
      <a:dk2>
        <a:srgbClr val="E36305"/>
      </a:dk2>
      <a:lt2>
        <a:srgbClr val="F4E7ED"/>
      </a:lt2>
      <a:accent1>
        <a:srgbClr val="B83D68"/>
      </a:accent1>
      <a:accent2>
        <a:srgbClr val="AC66BB"/>
      </a:accent2>
      <a:accent3>
        <a:srgbClr val="C00000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pptF091.tmp</Template>
  <TotalTime>1942</TotalTime>
  <Words>455</Words>
  <Application>Microsoft Office PowerPoint</Application>
  <PresentationFormat>On-screen Show (4:3)</PresentationFormat>
  <Paragraphs>92</Paragraphs>
  <Slides>13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Opulent</vt:lpstr>
      <vt:lpstr>        direct care worker  association </vt:lpstr>
      <vt:lpstr>      New Mexico Direct Caregivers Coalition  four-fold mission: </vt:lpstr>
      <vt:lpstr>Membership in NMDCC</vt:lpstr>
      <vt:lpstr>Membership in NMDCC</vt:lpstr>
      <vt:lpstr>Benefits of membership (cont’d)</vt:lpstr>
      <vt:lpstr>Recruitment  Tips</vt:lpstr>
      <vt:lpstr>Goal of the One on One Meeting with potential member or organization</vt:lpstr>
      <vt:lpstr>PowerPoint Presentation</vt:lpstr>
      <vt:lpstr>Agitate and Recruit</vt:lpstr>
      <vt:lpstr>Why  members Volunteer</vt:lpstr>
      <vt:lpstr>Why  Funders Fund statewide association</vt:lpstr>
      <vt:lpstr>Retaining  Volunteers and Funders</vt:lpstr>
      <vt:lpstr>For More Information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ABanthia</dc:creator>
  <cp:lastModifiedBy>Jordan Green</cp:lastModifiedBy>
  <cp:revision>215</cp:revision>
  <dcterms:created xsi:type="dcterms:W3CDTF">2008-09-22T18:29:16Z</dcterms:created>
  <dcterms:modified xsi:type="dcterms:W3CDTF">2012-07-30T19:35:26Z</dcterms:modified>
</cp:coreProperties>
</file>