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5" r:id="rId5"/>
    <p:sldId id="260" r:id="rId6"/>
    <p:sldId id="259"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122E"/>
    <a:srgbClr val="1F0B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AE10DA2-05DE-49BA-947B-221C1A8C15A2}" type="datetimeFigureOut">
              <a:rPr lang="en-US" smtClean="0"/>
              <a:t>7/30/2012</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51D2C03-DA8D-4051-B970-ABBA756063B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E10DA2-05DE-49BA-947B-221C1A8C15A2}" type="datetimeFigureOut">
              <a:rPr lang="en-US" smtClean="0"/>
              <a:t>7/30/2012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1D2C03-DA8D-4051-B970-ABBA756063B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E10DA2-05DE-49BA-947B-221C1A8C15A2}" type="datetimeFigureOut">
              <a:rPr lang="en-US" smtClean="0"/>
              <a:t>7/30/2012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1D2C03-DA8D-4051-B970-ABBA756063B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AE10DA2-05DE-49BA-947B-221C1A8C15A2}" type="datetimeFigureOut">
              <a:rPr lang="en-US" smtClean="0"/>
              <a:t>7/30/2012</a:t>
            </a:fld>
            <a:endParaRPr lang="en-US" dirty="0"/>
          </a:p>
        </p:txBody>
      </p:sp>
      <p:sp>
        <p:nvSpPr>
          <p:cNvPr id="9" name="Slide Number Placeholder 8"/>
          <p:cNvSpPr>
            <a:spLocks noGrp="1"/>
          </p:cNvSpPr>
          <p:nvPr>
            <p:ph type="sldNum" sz="quarter" idx="15"/>
          </p:nvPr>
        </p:nvSpPr>
        <p:spPr/>
        <p:txBody>
          <a:bodyPr rtlCol="0"/>
          <a:lstStyle/>
          <a:p>
            <a:fld id="{651D2C03-DA8D-4051-B970-ABBA756063BD}" type="slidenum">
              <a:rPr lang="en-US" smtClean="0"/>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AE10DA2-05DE-49BA-947B-221C1A8C15A2}" type="datetimeFigureOut">
              <a:rPr lang="en-US" smtClean="0"/>
              <a:t>7/30/2012</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651D2C03-DA8D-4051-B970-ABBA756063BD}"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AE10DA2-05DE-49BA-947B-221C1A8C15A2}" type="datetimeFigureOut">
              <a:rPr lang="en-US" smtClean="0"/>
              <a:t>7/30/2012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1D2C03-DA8D-4051-B970-ABBA756063BD}" type="slidenum">
              <a:rPr lang="en-US" smtClean="0"/>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AE10DA2-05DE-49BA-947B-221C1A8C15A2}" type="datetimeFigureOut">
              <a:rPr lang="en-US" smtClean="0"/>
              <a:t>7/30/2012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51D2C03-DA8D-4051-B970-ABBA756063BD}" type="slidenum">
              <a:rPr lang="en-US" smtClean="0"/>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AE10DA2-05DE-49BA-947B-221C1A8C15A2}" type="datetimeFigureOut">
              <a:rPr lang="en-US" smtClean="0"/>
              <a:t>7/30/2012</a:t>
            </a:fld>
            <a:endParaRPr lang="en-US" dirty="0"/>
          </a:p>
        </p:txBody>
      </p:sp>
      <p:sp>
        <p:nvSpPr>
          <p:cNvPr id="7" name="Slide Number Placeholder 6"/>
          <p:cNvSpPr>
            <a:spLocks noGrp="1"/>
          </p:cNvSpPr>
          <p:nvPr>
            <p:ph type="sldNum" sz="quarter" idx="11"/>
          </p:nvPr>
        </p:nvSpPr>
        <p:spPr/>
        <p:txBody>
          <a:bodyPr rtlCol="0"/>
          <a:lstStyle/>
          <a:p>
            <a:fld id="{651D2C03-DA8D-4051-B970-ABBA756063BD}" type="slidenum">
              <a:rPr lang="en-US" smtClean="0"/>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E10DA2-05DE-49BA-947B-221C1A8C15A2}" type="datetimeFigureOut">
              <a:rPr lang="en-US" smtClean="0"/>
              <a:t>7/30/2012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51D2C03-DA8D-4051-B970-ABBA756063B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AE10DA2-05DE-49BA-947B-221C1A8C15A2}" type="datetimeFigureOut">
              <a:rPr lang="en-US" smtClean="0"/>
              <a:t>7/30/2012</a:t>
            </a:fld>
            <a:endParaRPr lang="en-US" dirty="0"/>
          </a:p>
        </p:txBody>
      </p:sp>
      <p:sp>
        <p:nvSpPr>
          <p:cNvPr id="22" name="Slide Number Placeholder 21"/>
          <p:cNvSpPr>
            <a:spLocks noGrp="1"/>
          </p:cNvSpPr>
          <p:nvPr>
            <p:ph type="sldNum" sz="quarter" idx="15"/>
          </p:nvPr>
        </p:nvSpPr>
        <p:spPr/>
        <p:txBody>
          <a:bodyPr rtlCol="0"/>
          <a:lstStyle/>
          <a:p>
            <a:fld id="{651D2C03-DA8D-4051-B970-ABBA756063BD}" type="slidenum">
              <a:rPr lang="en-US" smtClean="0"/>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AE10DA2-05DE-49BA-947B-221C1A8C15A2}" type="datetimeFigureOut">
              <a:rPr lang="en-US" smtClean="0"/>
              <a:t>7/30/2012</a:t>
            </a:fld>
            <a:endParaRPr lang="en-US" dirty="0"/>
          </a:p>
        </p:txBody>
      </p:sp>
      <p:sp>
        <p:nvSpPr>
          <p:cNvPr id="18" name="Slide Number Placeholder 17"/>
          <p:cNvSpPr>
            <a:spLocks noGrp="1"/>
          </p:cNvSpPr>
          <p:nvPr>
            <p:ph type="sldNum" sz="quarter" idx="11"/>
          </p:nvPr>
        </p:nvSpPr>
        <p:spPr/>
        <p:txBody>
          <a:bodyPr rtlCol="0"/>
          <a:lstStyle/>
          <a:p>
            <a:fld id="{651D2C03-DA8D-4051-B970-ABBA756063BD}" type="slidenum">
              <a:rPr lang="en-US" smtClean="0"/>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AE10DA2-05DE-49BA-947B-221C1A8C15A2}" type="datetimeFigureOut">
              <a:rPr lang="en-US" smtClean="0"/>
              <a:t>7/30/2012</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51D2C03-DA8D-4051-B970-ABBA756063BD}"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762000"/>
            <a:ext cx="6172200" cy="1894362"/>
          </a:xfrm>
        </p:spPr>
        <p:txBody>
          <a:bodyPr>
            <a:normAutofit/>
          </a:bodyPr>
          <a:lstStyle/>
          <a:p>
            <a:pPr algn="ctr"/>
            <a:r>
              <a:rPr lang="en-US" sz="5400" spc="240" dirty="0" smtClean="0">
                <a:solidFill>
                  <a:srgbClr val="34122E"/>
                </a:solidFill>
              </a:rPr>
              <a:t>Coalition strategies</a:t>
            </a:r>
            <a:endParaRPr lang="en-US" sz="5400" spc="240" dirty="0">
              <a:solidFill>
                <a:srgbClr val="34122E"/>
              </a:solidFill>
            </a:endParaRPr>
          </a:p>
        </p:txBody>
      </p:sp>
      <p:sp>
        <p:nvSpPr>
          <p:cNvPr id="3" name="Subtitle 2"/>
          <p:cNvSpPr>
            <a:spLocks noGrp="1"/>
          </p:cNvSpPr>
          <p:nvPr>
            <p:ph type="subTitle" idx="1"/>
          </p:nvPr>
        </p:nvSpPr>
        <p:spPr/>
        <p:txBody>
          <a:bodyPr/>
          <a:lstStyle/>
          <a:p>
            <a:r>
              <a:rPr lang="en-US" dirty="0" smtClean="0">
                <a:solidFill>
                  <a:srgbClr val="34122E"/>
                </a:solidFill>
              </a:rPr>
              <a:t>By Jinx Hackler</a:t>
            </a:r>
          </a:p>
          <a:p>
            <a:r>
              <a:rPr lang="en-US" dirty="0" smtClean="0">
                <a:solidFill>
                  <a:srgbClr val="34122E"/>
                </a:solidFill>
              </a:rPr>
              <a:t>South Central Town Hall Caregiver Coalition</a:t>
            </a:r>
            <a:endParaRPr lang="en-US" dirty="0">
              <a:solidFill>
                <a:srgbClr val="34122E"/>
              </a:solidFill>
            </a:endParaRPr>
          </a:p>
        </p:txBody>
      </p:sp>
    </p:spTree>
    <p:extLst>
      <p:ext uri="{BB962C8B-B14F-4D97-AF65-F5344CB8AC3E}">
        <p14:creationId xmlns:p14="http://schemas.microsoft.com/office/powerpoint/2010/main" val="7441420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354941336"/>
              </p:ext>
            </p:extLst>
          </p:nvPr>
        </p:nvGraphicFramePr>
        <p:xfrm>
          <a:off x="7010400" y="76200"/>
          <a:ext cx="1922463" cy="1795965"/>
        </p:xfrm>
        <a:graphic>
          <a:graphicData uri="http://schemas.openxmlformats.org/presentationml/2006/ole">
            <mc:AlternateContent xmlns:mc="http://schemas.openxmlformats.org/markup-compatibility/2006">
              <mc:Choice xmlns:v="urn:schemas-microsoft-com:vml" Requires="v">
                <p:oleObj spid="_x0000_s1034" r:id="rId3" imgW="1762200" imgH="1647720" progId="">
                  <p:embed/>
                </p:oleObj>
              </mc:Choice>
              <mc:Fallback>
                <p:oleObj r:id="rId3" imgW="1762200" imgH="164772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76200"/>
                        <a:ext cx="1922463" cy="1795965"/>
                      </a:xfrm>
                      <a:prstGeom prst="rect">
                        <a:avLst/>
                      </a:prstGeom>
                      <a:noFill/>
                      <a:ln>
                        <a:noFill/>
                      </a:ln>
                    </p:spPr>
                  </p:pic>
                </p:oleObj>
              </mc:Fallback>
            </mc:AlternateContent>
          </a:graphicData>
        </a:graphic>
      </p:graphicFrame>
      <p:sp>
        <p:nvSpPr>
          <p:cNvPr id="2" name="Title 1"/>
          <p:cNvSpPr>
            <a:spLocks noGrp="1"/>
          </p:cNvSpPr>
          <p:nvPr>
            <p:ph type="title"/>
          </p:nvPr>
        </p:nvSpPr>
        <p:spPr>
          <a:xfrm>
            <a:off x="1981200" y="762000"/>
            <a:ext cx="6172200" cy="2590800"/>
          </a:xfrm>
        </p:spPr>
        <p:txBody>
          <a:bodyPr>
            <a:noAutofit/>
          </a:bodyPr>
          <a:lstStyle/>
          <a:p>
            <a:pPr algn="ctr"/>
            <a:r>
              <a:rPr lang="en-US" sz="5400" dirty="0" smtClean="0">
                <a:solidFill>
                  <a:srgbClr val="34122E"/>
                </a:solidFill>
              </a:rPr>
              <a:t>TURF </a:t>
            </a:r>
            <a:br>
              <a:rPr lang="en-US" sz="5400" dirty="0" smtClean="0">
                <a:solidFill>
                  <a:srgbClr val="34122E"/>
                </a:solidFill>
              </a:rPr>
            </a:br>
            <a:r>
              <a:rPr lang="en-US" sz="5400" dirty="0" smtClean="0">
                <a:solidFill>
                  <a:srgbClr val="34122E"/>
                </a:solidFill>
              </a:rPr>
              <a:t>IS NOT A FOUR LETTER WORD</a:t>
            </a:r>
            <a:endParaRPr lang="en-US" sz="5400" dirty="0">
              <a:solidFill>
                <a:srgbClr val="34122E"/>
              </a:solidFill>
            </a:endParaRPr>
          </a:p>
        </p:txBody>
      </p:sp>
      <p:sp>
        <p:nvSpPr>
          <p:cNvPr id="3" name="Text Placeholder 2"/>
          <p:cNvSpPr>
            <a:spLocks noGrp="1"/>
          </p:cNvSpPr>
          <p:nvPr>
            <p:ph type="body" idx="1"/>
          </p:nvPr>
        </p:nvSpPr>
        <p:spPr>
          <a:xfrm>
            <a:off x="2286000" y="4191000"/>
            <a:ext cx="6172200" cy="2057400"/>
          </a:xfrm>
        </p:spPr>
        <p:txBody>
          <a:bodyPr>
            <a:normAutofit/>
          </a:bodyPr>
          <a:lstStyle/>
          <a:p>
            <a:pPr algn="ctr"/>
            <a:r>
              <a:rPr lang="en-US" sz="2400" spc="150" dirty="0" smtClean="0">
                <a:solidFill>
                  <a:srgbClr val="34122E"/>
                </a:solidFill>
              </a:rPr>
              <a:t>LET’S COLLABORATE, NETWORK, SHARE, AND WORK TOGETHER FOR THE BENEFIT OF ALL!</a:t>
            </a:r>
            <a:endParaRPr lang="en-US" sz="2400" spc="150" dirty="0">
              <a:solidFill>
                <a:srgbClr val="34122E"/>
              </a:solidFill>
            </a:endParaRPr>
          </a:p>
        </p:txBody>
      </p:sp>
    </p:spTree>
    <p:extLst>
      <p:ext uri="{BB962C8B-B14F-4D97-AF65-F5344CB8AC3E}">
        <p14:creationId xmlns:p14="http://schemas.microsoft.com/office/powerpoint/2010/main" val="3082014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2776"/>
            <a:ext cx="8153400" cy="1200329"/>
          </a:xfrm>
          <a:prstGeom prst="rect">
            <a:avLst/>
          </a:prstGeom>
          <a:noFill/>
        </p:spPr>
        <p:txBody>
          <a:bodyPr wrap="square" rtlCol="0">
            <a:spAutoFit/>
          </a:bodyPr>
          <a:lstStyle/>
          <a:p>
            <a:pPr algn="ctr"/>
            <a:r>
              <a:rPr lang="en-US" sz="2400" b="1" spc="150" dirty="0" smtClean="0">
                <a:solidFill>
                  <a:srgbClr val="34122E"/>
                </a:solidFill>
              </a:rPr>
              <a:t>CHALLENGES IN GROWING </a:t>
            </a:r>
          </a:p>
          <a:p>
            <a:pPr algn="ctr"/>
            <a:r>
              <a:rPr lang="en-US" sz="2400" b="1" spc="150" dirty="0" smtClean="0">
                <a:solidFill>
                  <a:srgbClr val="34122E"/>
                </a:solidFill>
              </a:rPr>
              <a:t>AND </a:t>
            </a:r>
          </a:p>
          <a:p>
            <a:pPr algn="ctr"/>
            <a:r>
              <a:rPr lang="en-US" sz="2400" b="1" spc="150" dirty="0" smtClean="0">
                <a:solidFill>
                  <a:srgbClr val="34122E"/>
                </a:solidFill>
              </a:rPr>
              <a:t>MAINTAINING COALITIONS</a:t>
            </a:r>
            <a:endParaRPr lang="en-US" sz="2400" b="1" spc="150" dirty="0">
              <a:solidFill>
                <a:srgbClr val="34122E"/>
              </a:solidFill>
            </a:endParaRPr>
          </a:p>
        </p:txBody>
      </p:sp>
      <p:sp>
        <p:nvSpPr>
          <p:cNvPr id="4" name="TextBox 3"/>
          <p:cNvSpPr txBox="1"/>
          <p:nvPr/>
        </p:nvSpPr>
        <p:spPr>
          <a:xfrm>
            <a:off x="762000" y="1860869"/>
            <a:ext cx="7315200" cy="4001095"/>
          </a:xfrm>
          <a:prstGeom prst="rect">
            <a:avLst/>
          </a:prstGeom>
          <a:noFill/>
        </p:spPr>
        <p:txBody>
          <a:bodyPr wrap="square" rtlCol="0">
            <a:spAutoFit/>
          </a:bodyPr>
          <a:lstStyle/>
          <a:p>
            <a:pPr marL="285750" indent="-285750">
              <a:buFont typeface="Arial" charset="0"/>
              <a:buChar char="•"/>
            </a:pPr>
            <a:r>
              <a:rPr lang="en-US" sz="2400" dirty="0" smtClean="0">
                <a:solidFill>
                  <a:srgbClr val="34122E"/>
                </a:solidFill>
              </a:rPr>
              <a:t>Economy/Funding</a:t>
            </a:r>
          </a:p>
          <a:p>
            <a:r>
              <a:rPr lang="en-US" sz="2400" dirty="0">
                <a:solidFill>
                  <a:srgbClr val="34122E"/>
                </a:solidFill>
              </a:rPr>
              <a:t> </a:t>
            </a:r>
            <a:r>
              <a:rPr lang="en-US" sz="2400" dirty="0" smtClean="0">
                <a:solidFill>
                  <a:srgbClr val="34122E"/>
                </a:solidFill>
              </a:rPr>
              <a:t>             </a:t>
            </a:r>
            <a:r>
              <a:rPr lang="en-US" sz="2000" dirty="0" smtClean="0">
                <a:solidFill>
                  <a:srgbClr val="34122E"/>
                </a:solidFill>
              </a:rPr>
              <a:t>Funding sources are harder to locate</a:t>
            </a:r>
          </a:p>
          <a:p>
            <a:endParaRPr lang="en-US" sz="800" dirty="0" smtClean="0">
              <a:solidFill>
                <a:srgbClr val="34122E"/>
              </a:solidFill>
            </a:endParaRPr>
          </a:p>
          <a:p>
            <a:pPr marL="285750" indent="-285750">
              <a:spcAft>
                <a:spcPts val="600"/>
              </a:spcAft>
              <a:buFont typeface="Arial" charset="0"/>
              <a:buChar char="•"/>
            </a:pPr>
            <a:r>
              <a:rPr lang="en-US" sz="2400" dirty="0" smtClean="0">
                <a:solidFill>
                  <a:srgbClr val="34122E"/>
                </a:solidFill>
              </a:rPr>
              <a:t>Reorganization or Closure of Agencies Involved</a:t>
            </a:r>
          </a:p>
          <a:p>
            <a:pPr marL="285750" indent="-285750">
              <a:spcAft>
                <a:spcPts val="600"/>
              </a:spcAft>
              <a:buFont typeface="Arial" charset="0"/>
              <a:buChar char="•"/>
            </a:pPr>
            <a:endParaRPr lang="en-US" sz="800" dirty="0" smtClean="0">
              <a:solidFill>
                <a:srgbClr val="34122E"/>
              </a:solidFill>
            </a:endParaRPr>
          </a:p>
          <a:p>
            <a:pPr marL="285750" indent="-285750">
              <a:buFont typeface="Arial" charset="0"/>
              <a:buChar char="•"/>
            </a:pPr>
            <a:r>
              <a:rPr lang="en-US" sz="2400" dirty="0" smtClean="0">
                <a:solidFill>
                  <a:srgbClr val="34122E"/>
                </a:solidFill>
              </a:rPr>
              <a:t>Changes In Leadership</a:t>
            </a:r>
          </a:p>
          <a:p>
            <a:r>
              <a:rPr lang="en-US" sz="2400" dirty="0">
                <a:solidFill>
                  <a:srgbClr val="34122E"/>
                </a:solidFill>
              </a:rPr>
              <a:t>	</a:t>
            </a:r>
            <a:r>
              <a:rPr lang="en-US" sz="2400" dirty="0" smtClean="0">
                <a:solidFill>
                  <a:srgbClr val="34122E"/>
                </a:solidFill>
              </a:rPr>
              <a:t>   </a:t>
            </a:r>
            <a:r>
              <a:rPr lang="en-US" sz="2000" dirty="0" smtClean="0">
                <a:solidFill>
                  <a:srgbClr val="34122E"/>
                </a:solidFill>
              </a:rPr>
              <a:t>Losing key members of Coalitions</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Changes In Company Policy</a:t>
            </a:r>
          </a:p>
          <a:p>
            <a:r>
              <a:rPr lang="en-US" sz="2400" dirty="0" smtClean="0">
                <a:solidFill>
                  <a:srgbClr val="34122E"/>
                </a:solidFill>
              </a:rPr>
              <a:t>              </a:t>
            </a:r>
            <a:r>
              <a:rPr lang="en-US" sz="2000" dirty="0" smtClean="0">
                <a:solidFill>
                  <a:srgbClr val="34122E"/>
                </a:solidFill>
              </a:rPr>
              <a:t>Reduction in Caregiver support programs</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Less Staff More Work</a:t>
            </a:r>
          </a:p>
          <a:p>
            <a:r>
              <a:rPr lang="en-US" sz="2000" dirty="0">
                <a:solidFill>
                  <a:srgbClr val="34122E"/>
                </a:solidFill>
              </a:rPr>
              <a:t> </a:t>
            </a:r>
            <a:r>
              <a:rPr lang="en-US" sz="2000" dirty="0" smtClean="0">
                <a:solidFill>
                  <a:srgbClr val="34122E"/>
                </a:solidFill>
              </a:rPr>
              <a:t>                Budget cuts</a:t>
            </a:r>
            <a:endParaRPr lang="en-US" sz="2000" dirty="0">
              <a:solidFill>
                <a:srgbClr val="34122E"/>
              </a:solidFill>
            </a:endParaRPr>
          </a:p>
        </p:txBody>
      </p:sp>
      <p:pic>
        <p:nvPicPr>
          <p:cNvPr id="8194" name="Picture 2" descr="C:\Documents and Settings\MOW Coordinator\Local Settings\Temporary Internet Files\Content.IE5\6TCFAPSX\MC90029271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10400" y="3429000"/>
            <a:ext cx="1826971" cy="2063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622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8610" y="272414"/>
            <a:ext cx="8077200" cy="1200329"/>
          </a:xfrm>
          <a:prstGeom prst="rect">
            <a:avLst/>
          </a:prstGeom>
          <a:noFill/>
        </p:spPr>
        <p:txBody>
          <a:bodyPr wrap="square" rtlCol="0">
            <a:spAutoFit/>
          </a:bodyPr>
          <a:lstStyle/>
          <a:p>
            <a:pPr algn="ctr"/>
            <a:r>
              <a:rPr lang="en-US" sz="2400" b="1" spc="150" dirty="0" smtClean="0">
                <a:solidFill>
                  <a:srgbClr val="34122E"/>
                </a:solidFill>
              </a:rPr>
              <a:t>STRATEGIES FOR GROWING </a:t>
            </a:r>
          </a:p>
          <a:p>
            <a:pPr algn="ctr"/>
            <a:r>
              <a:rPr lang="en-US" sz="2400" b="1" spc="150" dirty="0" smtClean="0">
                <a:solidFill>
                  <a:srgbClr val="34122E"/>
                </a:solidFill>
              </a:rPr>
              <a:t>AND </a:t>
            </a:r>
          </a:p>
          <a:p>
            <a:pPr algn="ctr"/>
            <a:r>
              <a:rPr lang="en-US" sz="2400" b="1" spc="150" dirty="0" smtClean="0">
                <a:solidFill>
                  <a:srgbClr val="34122E"/>
                </a:solidFill>
              </a:rPr>
              <a:t>MAINTAINING COALITIONS</a:t>
            </a:r>
            <a:endParaRPr lang="en-US" sz="2400" b="1" spc="150" dirty="0">
              <a:solidFill>
                <a:srgbClr val="34122E"/>
              </a:solidFill>
            </a:endParaRPr>
          </a:p>
        </p:txBody>
      </p:sp>
      <p:sp>
        <p:nvSpPr>
          <p:cNvPr id="5" name="TextBox 4"/>
          <p:cNvSpPr txBox="1"/>
          <p:nvPr/>
        </p:nvSpPr>
        <p:spPr>
          <a:xfrm>
            <a:off x="1143000" y="1600200"/>
            <a:ext cx="7364730" cy="4708981"/>
          </a:xfrm>
          <a:prstGeom prst="rect">
            <a:avLst/>
          </a:prstGeom>
          <a:noFill/>
        </p:spPr>
        <p:txBody>
          <a:bodyPr wrap="square" rtlCol="0">
            <a:spAutoFit/>
          </a:bodyPr>
          <a:lstStyle/>
          <a:p>
            <a:pPr marL="285750" indent="-285750">
              <a:buFont typeface="Arial" charset="0"/>
              <a:buChar char="•"/>
            </a:pPr>
            <a:r>
              <a:rPr lang="en-US" sz="2400" dirty="0" smtClean="0">
                <a:solidFill>
                  <a:srgbClr val="34122E"/>
                </a:solidFill>
              </a:rPr>
              <a:t>Clear Concise Vision and Mission Statements</a:t>
            </a:r>
          </a:p>
          <a:p>
            <a:r>
              <a:rPr lang="en-US" sz="2000" dirty="0">
                <a:solidFill>
                  <a:srgbClr val="34122E"/>
                </a:solidFill>
              </a:rPr>
              <a:t> </a:t>
            </a:r>
            <a:r>
              <a:rPr lang="en-US" sz="2000" dirty="0" smtClean="0">
                <a:solidFill>
                  <a:srgbClr val="34122E"/>
                </a:solidFill>
              </a:rPr>
              <a:t>                Everybody on the same page</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Review the Vision and Mission Statement Often</a:t>
            </a:r>
          </a:p>
          <a:p>
            <a:r>
              <a:rPr lang="en-US" sz="2400" dirty="0">
                <a:solidFill>
                  <a:srgbClr val="34122E"/>
                </a:solidFill>
              </a:rPr>
              <a:t> </a:t>
            </a:r>
            <a:r>
              <a:rPr lang="en-US" sz="2400" dirty="0" smtClean="0">
                <a:solidFill>
                  <a:srgbClr val="34122E"/>
                </a:solidFill>
              </a:rPr>
              <a:t>                </a:t>
            </a:r>
            <a:r>
              <a:rPr lang="en-US" sz="2000" dirty="0" smtClean="0">
                <a:solidFill>
                  <a:srgbClr val="34122E"/>
                </a:solidFill>
              </a:rPr>
              <a:t>Remember why </a:t>
            </a:r>
            <a:r>
              <a:rPr lang="en-US" sz="2000" dirty="0">
                <a:solidFill>
                  <a:srgbClr val="34122E"/>
                </a:solidFill>
              </a:rPr>
              <a:t>y</a:t>
            </a:r>
            <a:r>
              <a:rPr lang="en-US" sz="2000" dirty="0" smtClean="0">
                <a:solidFill>
                  <a:srgbClr val="34122E"/>
                </a:solidFill>
              </a:rPr>
              <a:t>ou </a:t>
            </a:r>
            <a:r>
              <a:rPr lang="en-US" sz="2000" dirty="0">
                <a:solidFill>
                  <a:srgbClr val="34122E"/>
                </a:solidFill>
              </a:rPr>
              <a:t>a</a:t>
            </a:r>
            <a:r>
              <a:rPr lang="en-US" sz="2000" dirty="0" smtClean="0">
                <a:solidFill>
                  <a:srgbClr val="34122E"/>
                </a:solidFill>
              </a:rPr>
              <a:t>re </a:t>
            </a:r>
            <a:r>
              <a:rPr lang="en-US" sz="2000" dirty="0">
                <a:solidFill>
                  <a:srgbClr val="34122E"/>
                </a:solidFill>
              </a:rPr>
              <a:t>t</a:t>
            </a:r>
            <a:r>
              <a:rPr lang="en-US" sz="2000" dirty="0" smtClean="0">
                <a:solidFill>
                  <a:srgbClr val="34122E"/>
                </a:solidFill>
              </a:rPr>
              <a:t>here</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Review Goals and Objectives Often</a:t>
            </a:r>
          </a:p>
          <a:p>
            <a:pPr marL="285750" indent="-285750">
              <a:buFont typeface="Arial" charset="0"/>
              <a:buChar char="•"/>
            </a:pPr>
            <a:endParaRPr lang="en-US" sz="800" dirty="0">
              <a:solidFill>
                <a:srgbClr val="34122E"/>
              </a:solidFill>
            </a:endParaRPr>
          </a:p>
          <a:p>
            <a:pPr marL="285750" indent="-285750">
              <a:buFont typeface="Arial" charset="0"/>
              <a:buChar char="•"/>
            </a:pPr>
            <a:r>
              <a:rPr lang="en-US" sz="2400" dirty="0" smtClean="0">
                <a:solidFill>
                  <a:srgbClr val="34122E"/>
                </a:solidFill>
              </a:rPr>
              <a:t>Build A Strong Foundation</a:t>
            </a:r>
          </a:p>
          <a:p>
            <a:r>
              <a:rPr lang="en-US" sz="800" dirty="0" smtClean="0">
                <a:solidFill>
                  <a:srgbClr val="34122E"/>
                </a:solidFill>
              </a:rPr>
              <a:t>                                                    </a:t>
            </a:r>
            <a:r>
              <a:rPr lang="en-US" sz="2000" dirty="0" smtClean="0">
                <a:solidFill>
                  <a:srgbClr val="34122E"/>
                </a:solidFill>
              </a:rPr>
              <a:t>Encourage commitment and community </a:t>
            </a:r>
          </a:p>
          <a:p>
            <a:r>
              <a:rPr lang="en-US" sz="2000" dirty="0">
                <a:solidFill>
                  <a:srgbClr val="34122E"/>
                </a:solidFill>
              </a:rPr>
              <a:t> </a:t>
            </a:r>
            <a:r>
              <a:rPr lang="en-US" sz="2000" dirty="0" smtClean="0">
                <a:solidFill>
                  <a:srgbClr val="34122E"/>
                </a:solidFill>
              </a:rPr>
              <a:t>                     support (AAA, Head Start Agencies, </a:t>
            </a:r>
          </a:p>
          <a:p>
            <a:r>
              <a:rPr lang="en-US" sz="2000" dirty="0">
                <a:solidFill>
                  <a:srgbClr val="34122E"/>
                </a:solidFill>
              </a:rPr>
              <a:t> </a:t>
            </a:r>
            <a:r>
              <a:rPr lang="en-US" sz="2000" dirty="0" smtClean="0">
                <a:solidFill>
                  <a:srgbClr val="34122E"/>
                </a:solidFill>
              </a:rPr>
              <a:t>                     Veteran’s Service Offices, Retirement/Assisted </a:t>
            </a:r>
          </a:p>
          <a:p>
            <a:r>
              <a:rPr lang="en-US" sz="2000" dirty="0">
                <a:solidFill>
                  <a:srgbClr val="34122E"/>
                </a:solidFill>
              </a:rPr>
              <a:t> </a:t>
            </a:r>
            <a:r>
              <a:rPr lang="en-US" sz="2000" dirty="0" smtClean="0">
                <a:solidFill>
                  <a:srgbClr val="34122E"/>
                </a:solidFill>
              </a:rPr>
              <a:t>                     Living Organizations, State Respite Programs, </a:t>
            </a:r>
          </a:p>
          <a:p>
            <a:r>
              <a:rPr lang="en-US" sz="2000" dirty="0">
                <a:solidFill>
                  <a:srgbClr val="34122E"/>
                </a:solidFill>
              </a:rPr>
              <a:t> </a:t>
            </a:r>
            <a:r>
              <a:rPr lang="en-US" sz="2000" dirty="0" smtClean="0">
                <a:solidFill>
                  <a:srgbClr val="34122E"/>
                </a:solidFill>
              </a:rPr>
              <a:t>                    and Family Caregivers/Advocates)</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Mission of the Agency</a:t>
            </a:r>
          </a:p>
        </p:txBody>
      </p:sp>
      <p:pic>
        <p:nvPicPr>
          <p:cNvPr id="7170" name="Picture 2" descr="C:\Documents and Settings\MOW Coordinator\Local Settings\Temporary Internet Files\Content.IE5\IJOLA5U7\MC90007874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8610" y="850762"/>
            <a:ext cx="1260475" cy="514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152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661160"/>
            <a:ext cx="7162800" cy="4154984"/>
          </a:xfrm>
          <a:prstGeom prst="rect">
            <a:avLst/>
          </a:prstGeom>
          <a:noFill/>
        </p:spPr>
        <p:txBody>
          <a:bodyPr wrap="square" rtlCol="0">
            <a:spAutoFit/>
          </a:bodyPr>
          <a:lstStyle/>
          <a:p>
            <a:pPr marL="285750" indent="-285750">
              <a:buFont typeface="Arial" charset="0"/>
              <a:buChar char="•"/>
            </a:pPr>
            <a:r>
              <a:rPr lang="en-US" sz="2400" dirty="0">
                <a:solidFill>
                  <a:srgbClr val="34122E"/>
                </a:solidFill>
              </a:rPr>
              <a:t>Strong Leadership</a:t>
            </a:r>
          </a:p>
          <a:p>
            <a:r>
              <a:rPr lang="en-US" sz="2400" dirty="0">
                <a:solidFill>
                  <a:srgbClr val="34122E"/>
                </a:solidFill>
              </a:rPr>
              <a:t>      </a:t>
            </a:r>
            <a:r>
              <a:rPr lang="en-US" sz="2400" dirty="0" smtClean="0">
                <a:solidFill>
                  <a:srgbClr val="34122E"/>
                </a:solidFill>
              </a:rPr>
              <a:t> Me</a:t>
            </a:r>
            <a:r>
              <a:rPr lang="en-US" sz="2000" dirty="0" smtClean="0">
                <a:solidFill>
                  <a:srgbClr val="34122E"/>
                </a:solidFill>
              </a:rPr>
              <a:t>mbers </a:t>
            </a:r>
            <a:r>
              <a:rPr lang="en-US" sz="2000" dirty="0">
                <a:solidFill>
                  <a:srgbClr val="34122E"/>
                </a:solidFill>
              </a:rPr>
              <a:t>need to be vested in the </a:t>
            </a:r>
            <a:r>
              <a:rPr lang="en-US" sz="2000" dirty="0" smtClean="0">
                <a:solidFill>
                  <a:srgbClr val="34122E"/>
                </a:solidFill>
              </a:rPr>
              <a:t>Vision </a:t>
            </a:r>
            <a:r>
              <a:rPr lang="en-US" sz="2000" dirty="0">
                <a:solidFill>
                  <a:srgbClr val="34122E"/>
                </a:solidFill>
              </a:rPr>
              <a:t>and </a:t>
            </a:r>
            <a:r>
              <a:rPr lang="en-US" sz="2000" dirty="0" smtClean="0">
                <a:solidFill>
                  <a:srgbClr val="34122E"/>
                </a:solidFill>
              </a:rPr>
              <a:t>Mission</a:t>
            </a:r>
          </a:p>
          <a:p>
            <a:endParaRPr lang="en-US" sz="800" dirty="0">
              <a:solidFill>
                <a:srgbClr val="34122E"/>
              </a:solidFill>
            </a:endParaRPr>
          </a:p>
          <a:p>
            <a:pPr marL="285750" indent="-285750">
              <a:buFont typeface="Arial" charset="0"/>
              <a:buChar char="•"/>
            </a:pPr>
            <a:r>
              <a:rPr lang="en-US" sz="2400" dirty="0">
                <a:solidFill>
                  <a:srgbClr val="34122E"/>
                </a:solidFill>
              </a:rPr>
              <a:t>Developing Outside Resources</a:t>
            </a:r>
          </a:p>
          <a:p>
            <a:r>
              <a:rPr lang="en-US" sz="2400" dirty="0">
                <a:solidFill>
                  <a:srgbClr val="34122E"/>
                </a:solidFill>
              </a:rPr>
              <a:t>       </a:t>
            </a:r>
            <a:r>
              <a:rPr lang="en-US" sz="2000" dirty="0" smtClean="0">
                <a:solidFill>
                  <a:srgbClr val="34122E"/>
                </a:solidFill>
              </a:rPr>
              <a:t>Locating </a:t>
            </a:r>
            <a:r>
              <a:rPr lang="en-US" sz="2000" dirty="0">
                <a:solidFill>
                  <a:srgbClr val="34122E"/>
                </a:solidFill>
              </a:rPr>
              <a:t>meeting sites, refreshments, </a:t>
            </a:r>
            <a:r>
              <a:rPr lang="en-US" sz="2000" dirty="0" smtClean="0">
                <a:solidFill>
                  <a:srgbClr val="34122E"/>
                </a:solidFill>
              </a:rPr>
              <a:t>supplies</a:t>
            </a:r>
            <a:r>
              <a:rPr lang="en-US" sz="2000" dirty="0">
                <a:solidFill>
                  <a:srgbClr val="34122E"/>
                </a:solidFill>
              </a:rPr>
              <a:t>, copy </a:t>
            </a:r>
            <a:endParaRPr lang="en-US" sz="2000" dirty="0" smtClean="0">
              <a:solidFill>
                <a:srgbClr val="34122E"/>
              </a:solidFill>
            </a:endParaRPr>
          </a:p>
          <a:p>
            <a:r>
              <a:rPr lang="en-US" sz="2000" dirty="0">
                <a:solidFill>
                  <a:srgbClr val="34122E"/>
                </a:solidFill>
              </a:rPr>
              <a:t> </a:t>
            </a:r>
            <a:r>
              <a:rPr lang="en-US" sz="2000" dirty="0" smtClean="0">
                <a:solidFill>
                  <a:srgbClr val="34122E"/>
                </a:solidFill>
              </a:rPr>
              <a:t>        expenses</a:t>
            </a:r>
            <a:r>
              <a:rPr lang="en-US" sz="2000" dirty="0">
                <a:solidFill>
                  <a:srgbClr val="34122E"/>
                </a:solidFill>
              </a:rPr>
              <a:t>, etc</a:t>
            </a:r>
            <a:r>
              <a:rPr lang="en-US" sz="2000" dirty="0" smtClean="0">
                <a:solidFill>
                  <a:srgbClr val="34122E"/>
                </a:solidFill>
              </a:rPr>
              <a:t>.</a:t>
            </a:r>
          </a:p>
          <a:p>
            <a:endParaRPr lang="en-US" sz="800" dirty="0">
              <a:solidFill>
                <a:srgbClr val="34122E"/>
              </a:solidFill>
            </a:endParaRPr>
          </a:p>
          <a:p>
            <a:pPr marL="285750" indent="-285750">
              <a:buFont typeface="Arial" charset="0"/>
              <a:buChar char="•"/>
            </a:pPr>
            <a:r>
              <a:rPr lang="en-US" sz="2400" dirty="0">
                <a:solidFill>
                  <a:srgbClr val="34122E"/>
                </a:solidFill>
              </a:rPr>
              <a:t>Focusing On </a:t>
            </a:r>
            <a:r>
              <a:rPr lang="en-US" sz="2400" dirty="0" smtClean="0">
                <a:solidFill>
                  <a:srgbClr val="34122E"/>
                </a:solidFill>
              </a:rPr>
              <a:t>Recruiting</a:t>
            </a:r>
            <a:endParaRPr lang="en-US" sz="800" dirty="0">
              <a:solidFill>
                <a:srgbClr val="34122E"/>
              </a:solidFill>
            </a:endParaRPr>
          </a:p>
          <a:p>
            <a:r>
              <a:rPr lang="en-US" sz="2000" dirty="0">
                <a:solidFill>
                  <a:srgbClr val="34122E"/>
                </a:solidFill>
              </a:rPr>
              <a:t>         </a:t>
            </a:r>
            <a:r>
              <a:rPr lang="en-US" sz="2000" dirty="0" smtClean="0">
                <a:solidFill>
                  <a:srgbClr val="34122E"/>
                </a:solidFill>
              </a:rPr>
              <a:t>At </a:t>
            </a:r>
            <a:r>
              <a:rPr lang="en-US" sz="2000" dirty="0">
                <a:solidFill>
                  <a:srgbClr val="34122E"/>
                </a:solidFill>
              </a:rPr>
              <a:t>least once a year meet solely </a:t>
            </a:r>
            <a:r>
              <a:rPr lang="en-US" sz="2000" dirty="0" smtClean="0">
                <a:solidFill>
                  <a:srgbClr val="34122E"/>
                </a:solidFill>
              </a:rPr>
              <a:t>to discuss recruiting</a:t>
            </a:r>
          </a:p>
          <a:p>
            <a:endParaRPr lang="en-US" sz="800" dirty="0">
              <a:solidFill>
                <a:srgbClr val="34122E"/>
              </a:solidFill>
            </a:endParaRPr>
          </a:p>
          <a:p>
            <a:pPr marL="285750" indent="-285750">
              <a:buFont typeface="Arial" charset="0"/>
              <a:buChar char="•"/>
            </a:pPr>
            <a:r>
              <a:rPr lang="en-US" sz="2400" dirty="0">
                <a:solidFill>
                  <a:srgbClr val="34122E"/>
                </a:solidFill>
              </a:rPr>
              <a:t>Host An Annual All Inclusive Coalition </a:t>
            </a:r>
            <a:r>
              <a:rPr lang="en-US" sz="2400" dirty="0" smtClean="0">
                <a:solidFill>
                  <a:srgbClr val="34122E"/>
                </a:solidFill>
              </a:rPr>
              <a:t>Event</a:t>
            </a:r>
          </a:p>
          <a:p>
            <a:pPr marL="285750" indent="-285750">
              <a:buFont typeface="Arial" charset="0"/>
              <a:buChar char="•"/>
            </a:pPr>
            <a:endParaRPr lang="en-US" sz="800" dirty="0">
              <a:solidFill>
                <a:srgbClr val="34122E"/>
              </a:solidFill>
            </a:endParaRPr>
          </a:p>
          <a:p>
            <a:pPr marL="285750" indent="-285750">
              <a:buFont typeface="Arial" charset="0"/>
              <a:buChar char="•"/>
            </a:pPr>
            <a:r>
              <a:rPr lang="en-US" sz="2400" dirty="0">
                <a:solidFill>
                  <a:srgbClr val="34122E"/>
                </a:solidFill>
              </a:rPr>
              <a:t>Network, Network, Network</a:t>
            </a:r>
          </a:p>
          <a:p>
            <a:r>
              <a:rPr lang="en-US" sz="2400" dirty="0">
                <a:solidFill>
                  <a:srgbClr val="34122E"/>
                </a:solidFill>
              </a:rPr>
              <a:t>       </a:t>
            </a:r>
            <a:r>
              <a:rPr lang="en-US" sz="2400" dirty="0" smtClean="0">
                <a:solidFill>
                  <a:srgbClr val="34122E"/>
                </a:solidFill>
              </a:rPr>
              <a:t> </a:t>
            </a:r>
            <a:r>
              <a:rPr lang="en-US" sz="2000" dirty="0" smtClean="0">
                <a:solidFill>
                  <a:srgbClr val="34122E"/>
                </a:solidFill>
              </a:rPr>
              <a:t>Polish </a:t>
            </a:r>
            <a:r>
              <a:rPr lang="en-US" sz="2000" dirty="0">
                <a:solidFill>
                  <a:srgbClr val="34122E"/>
                </a:solidFill>
              </a:rPr>
              <a:t>up your elevator speech</a:t>
            </a:r>
            <a:r>
              <a:rPr lang="en-US" sz="2400" dirty="0">
                <a:solidFill>
                  <a:srgbClr val="34122E"/>
                </a:solidFill>
              </a:rPr>
              <a:t>.    </a:t>
            </a:r>
          </a:p>
        </p:txBody>
      </p:sp>
      <p:sp>
        <p:nvSpPr>
          <p:cNvPr id="3" name="TextBox 2"/>
          <p:cNvSpPr txBox="1"/>
          <p:nvPr/>
        </p:nvSpPr>
        <p:spPr>
          <a:xfrm>
            <a:off x="381000" y="260449"/>
            <a:ext cx="8077200" cy="1200329"/>
          </a:xfrm>
          <a:prstGeom prst="rect">
            <a:avLst/>
          </a:prstGeom>
          <a:noFill/>
        </p:spPr>
        <p:txBody>
          <a:bodyPr wrap="square" rtlCol="0">
            <a:spAutoFit/>
          </a:bodyPr>
          <a:lstStyle/>
          <a:p>
            <a:pPr algn="ctr"/>
            <a:r>
              <a:rPr lang="en-US" sz="2400" b="1" spc="120" dirty="0" smtClean="0">
                <a:solidFill>
                  <a:srgbClr val="34122E"/>
                </a:solidFill>
              </a:rPr>
              <a:t>STRATEGIES FOR GROWING </a:t>
            </a:r>
          </a:p>
          <a:p>
            <a:pPr algn="ctr"/>
            <a:r>
              <a:rPr lang="en-US" sz="2400" b="1" spc="120" dirty="0" smtClean="0">
                <a:solidFill>
                  <a:srgbClr val="34122E"/>
                </a:solidFill>
              </a:rPr>
              <a:t>AND </a:t>
            </a:r>
          </a:p>
          <a:p>
            <a:pPr algn="ctr"/>
            <a:r>
              <a:rPr lang="en-US" sz="2400" b="1" spc="120" dirty="0" smtClean="0">
                <a:solidFill>
                  <a:srgbClr val="34122E"/>
                </a:solidFill>
              </a:rPr>
              <a:t>MAINTAINING COALITIONS</a:t>
            </a:r>
            <a:endParaRPr lang="en-US" sz="2400" b="1" spc="120" dirty="0">
              <a:solidFill>
                <a:srgbClr val="34122E"/>
              </a:solidFill>
            </a:endParaRPr>
          </a:p>
        </p:txBody>
      </p:sp>
      <p:pic>
        <p:nvPicPr>
          <p:cNvPr id="6148" name="Picture 4" descr="C:\Documents and Settings\MOW Coordinator\Local Settings\Temporary Internet Files\Content.IE5\ATUNA1IJ\MC90034720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3739" y="2073965"/>
            <a:ext cx="987552" cy="3271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4134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C:\Documents and Settings\MOW Coordinator\Local Settings\Temporary Internet Files\Content.IE5\6TCFAPSX\MC90028898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9700" y="4495801"/>
            <a:ext cx="5867399" cy="137277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066800" y="533400"/>
            <a:ext cx="6553200" cy="5909310"/>
          </a:xfrm>
          <a:prstGeom prst="rect">
            <a:avLst/>
          </a:prstGeom>
          <a:noFill/>
        </p:spPr>
        <p:txBody>
          <a:bodyPr wrap="square" rtlCol="0">
            <a:spAutoFit/>
          </a:bodyPr>
          <a:lstStyle/>
          <a:p>
            <a:pPr algn="ctr"/>
            <a:endParaRPr lang="en-US" sz="2800" dirty="0" smtClean="0">
              <a:solidFill>
                <a:srgbClr val="34122E"/>
              </a:solidFill>
            </a:endParaRPr>
          </a:p>
          <a:p>
            <a:pPr algn="ctr"/>
            <a:r>
              <a:rPr lang="en-US" sz="2800" dirty="0" smtClean="0">
                <a:solidFill>
                  <a:srgbClr val="34122E"/>
                </a:solidFill>
              </a:rPr>
              <a:t>“The bottom line for sustaining a coalition, would be the same for any community venture, that is, the capacity to act and have an impact on the community. Our experience is that long lasting coalitions keep on acting – visibly, energetically and effectively.”</a:t>
            </a:r>
          </a:p>
          <a:p>
            <a:endParaRPr lang="en-US" dirty="0" smtClean="0"/>
          </a:p>
          <a:p>
            <a:endParaRPr lang="en-US" dirty="0"/>
          </a:p>
          <a:p>
            <a:endParaRPr lang="en-US" dirty="0" smtClean="0"/>
          </a:p>
          <a:p>
            <a:endParaRPr lang="en-US" dirty="0"/>
          </a:p>
          <a:p>
            <a:endParaRPr lang="en-US" dirty="0" smtClean="0"/>
          </a:p>
          <a:p>
            <a:pPr algn="ctr"/>
            <a:r>
              <a:rPr lang="en-US" dirty="0" smtClean="0">
                <a:solidFill>
                  <a:srgbClr val="34122E"/>
                </a:solidFill>
              </a:rPr>
              <a:t>Tom Wolf of AHEC Community Partners </a:t>
            </a:r>
          </a:p>
          <a:p>
            <a:pPr algn="ctr"/>
            <a:r>
              <a:rPr lang="en-US" dirty="0" smtClean="0">
                <a:solidFill>
                  <a:srgbClr val="34122E"/>
                </a:solidFill>
              </a:rPr>
              <a:t>Sustainability of Coalitions</a:t>
            </a:r>
            <a:endParaRPr lang="en-US" dirty="0">
              <a:solidFill>
                <a:srgbClr val="34122E"/>
              </a:solidFill>
            </a:endParaRPr>
          </a:p>
        </p:txBody>
      </p:sp>
    </p:spTree>
    <p:extLst>
      <p:ext uri="{BB962C8B-B14F-4D97-AF65-F5344CB8AC3E}">
        <p14:creationId xmlns:p14="http://schemas.microsoft.com/office/powerpoint/2010/main" val="1684293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04800"/>
            <a:ext cx="7620000" cy="830997"/>
          </a:xfrm>
          <a:prstGeom prst="rect">
            <a:avLst/>
          </a:prstGeom>
          <a:noFill/>
        </p:spPr>
        <p:txBody>
          <a:bodyPr wrap="square" rtlCol="0">
            <a:spAutoFit/>
          </a:bodyPr>
          <a:lstStyle/>
          <a:p>
            <a:pPr algn="ctr"/>
            <a:r>
              <a:rPr lang="en-US" sz="2400" b="1" dirty="0" smtClean="0">
                <a:solidFill>
                  <a:srgbClr val="34122E"/>
                </a:solidFill>
              </a:rPr>
              <a:t>HOW COALTIONS RECRUIT AND ENGAGE NEW MEMBERS?</a:t>
            </a:r>
            <a:endParaRPr lang="en-US" sz="2400" b="1" dirty="0">
              <a:solidFill>
                <a:srgbClr val="34122E"/>
              </a:solidFill>
            </a:endParaRPr>
          </a:p>
        </p:txBody>
      </p:sp>
      <p:sp>
        <p:nvSpPr>
          <p:cNvPr id="3" name="TextBox 2"/>
          <p:cNvSpPr txBox="1"/>
          <p:nvPr/>
        </p:nvSpPr>
        <p:spPr>
          <a:xfrm>
            <a:off x="419100" y="1135797"/>
            <a:ext cx="8343900" cy="5632311"/>
          </a:xfrm>
          <a:prstGeom prst="rect">
            <a:avLst/>
          </a:prstGeom>
          <a:noFill/>
        </p:spPr>
        <p:txBody>
          <a:bodyPr wrap="square" rtlCol="0">
            <a:spAutoFit/>
          </a:bodyPr>
          <a:lstStyle/>
          <a:p>
            <a:pPr marL="285750" indent="-285750">
              <a:buFont typeface="Arial" charset="0"/>
              <a:buChar char="•"/>
            </a:pPr>
            <a:r>
              <a:rPr lang="en-US" sz="2300" dirty="0" smtClean="0">
                <a:solidFill>
                  <a:srgbClr val="34122E"/>
                </a:solidFill>
              </a:rPr>
              <a:t>Appoint Committee To Locate Other Family Caregiver                    </a:t>
            </a:r>
          </a:p>
          <a:p>
            <a:r>
              <a:rPr lang="en-US" sz="2300" dirty="0">
                <a:solidFill>
                  <a:srgbClr val="34122E"/>
                </a:solidFill>
              </a:rPr>
              <a:t> </a:t>
            </a:r>
            <a:r>
              <a:rPr lang="en-US" sz="2300" dirty="0" smtClean="0">
                <a:solidFill>
                  <a:srgbClr val="34122E"/>
                </a:solidFill>
              </a:rPr>
              <a:t>           Agencies</a:t>
            </a:r>
          </a:p>
          <a:p>
            <a:pPr marL="285750" indent="-285750">
              <a:buFont typeface="Arial" charset="0"/>
              <a:buChar char="•"/>
            </a:pPr>
            <a:r>
              <a:rPr lang="en-US" sz="2300" dirty="0" smtClean="0">
                <a:solidFill>
                  <a:srgbClr val="34122E"/>
                </a:solidFill>
              </a:rPr>
              <a:t>Awareness of Those Agencies Programming for caregivers</a:t>
            </a:r>
          </a:p>
          <a:p>
            <a:r>
              <a:rPr lang="en-US" sz="2000" dirty="0" smtClean="0">
                <a:solidFill>
                  <a:srgbClr val="34122E"/>
                </a:solidFill>
              </a:rPr>
              <a:t>              How can we work together?</a:t>
            </a:r>
            <a:endParaRPr lang="en-US" sz="800" dirty="0" smtClean="0">
              <a:solidFill>
                <a:srgbClr val="34122E"/>
              </a:solidFill>
            </a:endParaRPr>
          </a:p>
          <a:p>
            <a:pPr marL="285750" indent="-285750">
              <a:buFont typeface="Arial" charset="0"/>
              <a:buChar char="•"/>
            </a:pPr>
            <a:r>
              <a:rPr lang="en-US" sz="2300" dirty="0" smtClean="0">
                <a:solidFill>
                  <a:srgbClr val="34122E"/>
                </a:solidFill>
              </a:rPr>
              <a:t>Gather Input from Family Caregivers and Advocates</a:t>
            </a:r>
          </a:p>
          <a:p>
            <a:r>
              <a:rPr lang="en-US" sz="2000" dirty="0">
                <a:solidFill>
                  <a:srgbClr val="34122E"/>
                </a:solidFill>
              </a:rPr>
              <a:t> </a:t>
            </a:r>
            <a:r>
              <a:rPr lang="en-US" sz="2000" dirty="0" smtClean="0">
                <a:solidFill>
                  <a:srgbClr val="34122E"/>
                </a:solidFill>
              </a:rPr>
              <a:t>             Invite them to join Coalition</a:t>
            </a:r>
          </a:p>
          <a:p>
            <a:pPr marL="285750" indent="-285750">
              <a:buFont typeface="Arial" charset="0"/>
              <a:buChar char="•"/>
            </a:pPr>
            <a:r>
              <a:rPr lang="en-US" sz="2300" dirty="0" smtClean="0">
                <a:solidFill>
                  <a:srgbClr val="34122E"/>
                </a:solidFill>
              </a:rPr>
              <a:t>Show Members the Benefits of Belonging to Your </a:t>
            </a:r>
          </a:p>
          <a:p>
            <a:r>
              <a:rPr lang="en-US" sz="2300" dirty="0" smtClean="0">
                <a:solidFill>
                  <a:srgbClr val="34122E"/>
                </a:solidFill>
              </a:rPr>
              <a:t>            Coalition</a:t>
            </a:r>
          </a:p>
          <a:p>
            <a:r>
              <a:rPr lang="en-US" sz="2000" dirty="0" smtClean="0">
                <a:solidFill>
                  <a:srgbClr val="34122E"/>
                </a:solidFill>
              </a:rPr>
              <a:t>              Getting your name out on brochures, newsletters, and </a:t>
            </a:r>
          </a:p>
          <a:p>
            <a:r>
              <a:rPr lang="en-US" sz="2000" dirty="0">
                <a:solidFill>
                  <a:srgbClr val="34122E"/>
                </a:solidFill>
              </a:rPr>
              <a:t> </a:t>
            </a:r>
            <a:r>
              <a:rPr lang="en-US" sz="2000" dirty="0" smtClean="0">
                <a:solidFill>
                  <a:srgbClr val="34122E"/>
                </a:solidFill>
              </a:rPr>
              <a:t>             special events.</a:t>
            </a:r>
          </a:p>
          <a:p>
            <a:endParaRPr lang="en-US" sz="800" dirty="0" smtClean="0">
              <a:solidFill>
                <a:srgbClr val="34122E"/>
              </a:solidFill>
            </a:endParaRPr>
          </a:p>
          <a:p>
            <a:pPr marL="285750" indent="-285750">
              <a:buFont typeface="Arial" charset="0"/>
              <a:buChar char="•"/>
            </a:pPr>
            <a:r>
              <a:rPr lang="en-US" sz="2300" dirty="0" smtClean="0">
                <a:solidFill>
                  <a:srgbClr val="34122E"/>
                </a:solidFill>
              </a:rPr>
              <a:t>Year End Report to All Agencies Involved</a:t>
            </a:r>
          </a:p>
          <a:p>
            <a:r>
              <a:rPr lang="en-US" sz="2000" dirty="0">
                <a:solidFill>
                  <a:srgbClr val="34122E"/>
                </a:solidFill>
              </a:rPr>
              <a:t> </a:t>
            </a:r>
            <a:r>
              <a:rPr lang="en-US" sz="2000" dirty="0" smtClean="0">
                <a:solidFill>
                  <a:srgbClr val="34122E"/>
                </a:solidFill>
              </a:rPr>
              <a:t>             Show agency how the collaboration benefited their agency, </a:t>
            </a:r>
          </a:p>
          <a:p>
            <a:r>
              <a:rPr lang="en-US" sz="2000" dirty="0">
                <a:solidFill>
                  <a:srgbClr val="34122E"/>
                </a:solidFill>
              </a:rPr>
              <a:t> </a:t>
            </a:r>
            <a:r>
              <a:rPr lang="en-US" sz="2000" dirty="0" smtClean="0">
                <a:solidFill>
                  <a:srgbClr val="34122E"/>
                </a:solidFill>
              </a:rPr>
              <a:t>             their clients, and their community</a:t>
            </a:r>
          </a:p>
          <a:p>
            <a:endParaRPr lang="en-US" sz="800" dirty="0" smtClean="0">
              <a:solidFill>
                <a:srgbClr val="34122E"/>
              </a:solidFill>
            </a:endParaRPr>
          </a:p>
          <a:p>
            <a:pPr marL="285750" indent="-285750">
              <a:buFont typeface="Arial" charset="0"/>
              <a:buChar char="•"/>
            </a:pPr>
            <a:r>
              <a:rPr lang="en-US" sz="2300" dirty="0" smtClean="0">
                <a:solidFill>
                  <a:srgbClr val="34122E"/>
                </a:solidFill>
              </a:rPr>
              <a:t>Yearly Recruitment Luncheon</a:t>
            </a:r>
          </a:p>
          <a:p>
            <a:r>
              <a:rPr lang="en-US" sz="2000" dirty="0">
                <a:solidFill>
                  <a:srgbClr val="34122E"/>
                </a:solidFill>
              </a:rPr>
              <a:t> </a:t>
            </a:r>
            <a:r>
              <a:rPr lang="en-US" sz="2000" dirty="0" smtClean="0">
                <a:solidFill>
                  <a:srgbClr val="34122E"/>
                </a:solidFill>
              </a:rPr>
              <a:t>             Members invite agency representatives, advocates, and </a:t>
            </a:r>
          </a:p>
          <a:p>
            <a:r>
              <a:rPr lang="en-US" sz="2000" dirty="0">
                <a:solidFill>
                  <a:srgbClr val="34122E"/>
                </a:solidFill>
              </a:rPr>
              <a:t> </a:t>
            </a:r>
            <a:r>
              <a:rPr lang="en-US" sz="2000" dirty="0" smtClean="0">
                <a:solidFill>
                  <a:srgbClr val="34122E"/>
                </a:solidFill>
              </a:rPr>
              <a:t>                      family caregivers</a:t>
            </a:r>
            <a:r>
              <a:rPr lang="en-US" sz="2000" dirty="0" smtClean="0"/>
              <a:t>. </a:t>
            </a:r>
            <a:endParaRPr lang="en-US" dirty="0"/>
          </a:p>
        </p:txBody>
      </p:sp>
    </p:spTree>
    <p:extLst>
      <p:ext uri="{BB962C8B-B14F-4D97-AF65-F5344CB8AC3E}">
        <p14:creationId xmlns:p14="http://schemas.microsoft.com/office/powerpoint/2010/main" val="2892876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3" name="Picture 11" descr="C:\Documents and Settings\MOW Coordinator\Local Settings\Temporary Internet Files\Content.IE5\ATUNA1IJ\MC90005393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135797"/>
            <a:ext cx="1916317" cy="419820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85800" y="304800"/>
            <a:ext cx="7924800" cy="830997"/>
          </a:xfrm>
          <a:prstGeom prst="rect">
            <a:avLst/>
          </a:prstGeom>
          <a:noFill/>
        </p:spPr>
        <p:txBody>
          <a:bodyPr wrap="square" rtlCol="0">
            <a:spAutoFit/>
          </a:bodyPr>
          <a:lstStyle/>
          <a:p>
            <a:pPr algn="ctr"/>
            <a:r>
              <a:rPr lang="en-US" sz="2400" b="1" spc="150" dirty="0" smtClean="0">
                <a:solidFill>
                  <a:srgbClr val="34122E"/>
                </a:solidFill>
              </a:rPr>
              <a:t>HOW COALITIONS NETWORK TO EXPAND THEIR REACH? </a:t>
            </a:r>
            <a:endParaRPr lang="en-US" sz="2400" b="1" spc="150" dirty="0">
              <a:solidFill>
                <a:srgbClr val="34122E"/>
              </a:solidFill>
            </a:endParaRPr>
          </a:p>
        </p:txBody>
      </p:sp>
      <p:sp>
        <p:nvSpPr>
          <p:cNvPr id="3" name="TextBox 2"/>
          <p:cNvSpPr txBox="1"/>
          <p:nvPr/>
        </p:nvSpPr>
        <p:spPr>
          <a:xfrm>
            <a:off x="682487" y="1676400"/>
            <a:ext cx="6477000" cy="4124206"/>
          </a:xfrm>
          <a:prstGeom prst="rect">
            <a:avLst/>
          </a:prstGeom>
          <a:noFill/>
        </p:spPr>
        <p:txBody>
          <a:bodyPr wrap="square" rtlCol="0">
            <a:spAutoFit/>
          </a:bodyPr>
          <a:lstStyle/>
          <a:p>
            <a:pPr marL="285750" indent="-285750">
              <a:buFont typeface="Arial" charset="0"/>
              <a:buChar char="•"/>
            </a:pPr>
            <a:r>
              <a:rPr lang="en-US" sz="2400" dirty="0" smtClean="0">
                <a:solidFill>
                  <a:srgbClr val="34122E"/>
                </a:solidFill>
              </a:rPr>
              <a:t>Get Involved In Community Projects</a:t>
            </a:r>
          </a:p>
          <a:p>
            <a:r>
              <a:rPr lang="en-US" sz="2400" dirty="0" smtClean="0">
                <a:solidFill>
                  <a:srgbClr val="34122E"/>
                </a:solidFill>
              </a:rPr>
              <a:t>             </a:t>
            </a:r>
            <a:r>
              <a:rPr lang="en-US" sz="2000" dirty="0" smtClean="0">
                <a:solidFill>
                  <a:srgbClr val="34122E"/>
                </a:solidFill>
              </a:rPr>
              <a:t>South Central Partnership, United  </a:t>
            </a:r>
          </a:p>
          <a:p>
            <a:r>
              <a:rPr lang="en-US" sz="2000" dirty="0">
                <a:solidFill>
                  <a:srgbClr val="34122E"/>
                </a:solidFill>
              </a:rPr>
              <a:t> </a:t>
            </a:r>
            <a:r>
              <a:rPr lang="en-US" sz="2000" dirty="0" smtClean="0">
                <a:solidFill>
                  <a:srgbClr val="34122E"/>
                </a:solidFill>
              </a:rPr>
              <a:t>              Way, Chamber of Commerce, etc. </a:t>
            </a:r>
            <a:endParaRPr lang="en-US" sz="800" dirty="0" smtClean="0">
              <a:solidFill>
                <a:srgbClr val="34122E"/>
              </a:solidFill>
            </a:endParaRPr>
          </a:p>
          <a:p>
            <a:endParaRPr lang="en-US" sz="800" dirty="0" smtClean="0">
              <a:solidFill>
                <a:srgbClr val="34122E"/>
              </a:solidFill>
            </a:endParaRPr>
          </a:p>
          <a:p>
            <a:pPr marL="285750" indent="-285750">
              <a:buFont typeface="Arial" charset="0"/>
              <a:buChar char="•"/>
            </a:pPr>
            <a:r>
              <a:rPr lang="en-US" sz="2400" dirty="0" smtClean="0">
                <a:solidFill>
                  <a:srgbClr val="34122E"/>
                </a:solidFill>
              </a:rPr>
              <a:t>Collaborate with State and Local Agencies </a:t>
            </a:r>
          </a:p>
          <a:p>
            <a:r>
              <a:rPr lang="en-US" sz="2000" dirty="0" smtClean="0">
                <a:solidFill>
                  <a:srgbClr val="34122E"/>
                </a:solidFill>
              </a:rPr>
              <a:t>               Celebrate Caregiver Awareness Month</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Collaborate for State-Wide Caregiver </a:t>
            </a:r>
          </a:p>
          <a:p>
            <a:r>
              <a:rPr lang="en-US" sz="2400" dirty="0" smtClean="0">
                <a:solidFill>
                  <a:srgbClr val="34122E"/>
                </a:solidFill>
              </a:rPr>
              <a:t>            Retreats</a:t>
            </a:r>
          </a:p>
          <a:p>
            <a:pPr marL="285750" indent="-285750">
              <a:buFont typeface="Arial" charset="0"/>
              <a:buChar char="•"/>
            </a:pPr>
            <a:r>
              <a:rPr lang="en-US" sz="2400" dirty="0" smtClean="0">
                <a:solidFill>
                  <a:srgbClr val="34122E"/>
                </a:solidFill>
              </a:rPr>
              <a:t>Learn from Others</a:t>
            </a:r>
          </a:p>
          <a:p>
            <a:r>
              <a:rPr lang="en-US" sz="2400" dirty="0" smtClean="0">
                <a:solidFill>
                  <a:srgbClr val="34122E"/>
                </a:solidFill>
              </a:rPr>
              <a:t>             </a:t>
            </a:r>
            <a:r>
              <a:rPr lang="en-US" sz="2000" dirty="0" smtClean="0">
                <a:solidFill>
                  <a:srgbClr val="34122E"/>
                </a:solidFill>
              </a:rPr>
              <a:t>Attend caregiver events, Health </a:t>
            </a:r>
          </a:p>
          <a:p>
            <a:r>
              <a:rPr lang="en-US" sz="2000" dirty="0">
                <a:solidFill>
                  <a:srgbClr val="34122E"/>
                </a:solidFill>
              </a:rPr>
              <a:t> </a:t>
            </a:r>
            <a:r>
              <a:rPr lang="en-US" sz="2000" dirty="0" smtClean="0">
                <a:solidFill>
                  <a:srgbClr val="34122E"/>
                </a:solidFill>
              </a:rPr>
              <a:t>               Fairs, Local community celebrations</a:t>
            </a:r>
          </a:p>
          <a:p>
            <a:endParaRPr lang="en-US" dirty="0" smtClean="0"/>
          </a:p>
        </p:txBody>
      </p:sp>
    </p:spTree>
    <p:extLst>
      <p:ext uri="{BB962C8B-B14F-4D97-AF65-F5344CB8AC3E}">
        <p14:creationId xmlns:p14="http://schemas.microsoft.com/office/powerpoint/2010/main" val="277715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MOW Coordinator\Local Settings\Temporary Internet Files\Content.IE5\ATUNA1IJ\MC90023411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4391351"/>
            <a:ext cx="2922760" cy="211508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33400" y="381000"/>
            <a:ext cx="7696200" cy="830997"/>
          </a:xfrm>
          <a:prstGeom prst="rect">
            <a:avLst/>
          </a:prstGeom>
          <a:noFill/>
        </p:spPr>
        <p:txBody>
          <a:bodyPr wrap="square" rtlCol="0">
            <a:spAutoFit/>
          </a:bodyPr>
          <a:lstStyle/>
          <a:p>
            <a:pPr algn="ctr"/>
            <a:r>
              <a:rPr lang="en-US" sz="2400" b="1" spc="150" dirty="0" smtClean="0">
                <a:solidFill>
                  <a:srgbClr val="34122E"/>
                </a:solidFill>
              </a:rPr>
              <a:t>HOW CAN WE WORK TOGETHER FOR A COMMON PURPOSE?</a:t>
            </a:r>
            <a:endParaRPr lang="en-US" sz="2400" b="1" spc="150" dirty="0">
              <a:solidFill>
                <a:srgbClr val="34122E"/>
              </a:solidFill>
            </a:endParaRPr>
          </a:p>
        </p:txBody>
      </p:sp>
      <p:sp>
        <p:nvSpPr>
          <p:cNvPr id="3" name="TextBox 2"/>
          <p:cNvSpPr txBox="1"/>
          <p:nvPr/>
        </p:nvSpPr>
        <p:spPr>
          <a:xfrm>
            <a:off x="1295400" y="1447800"/>
            <a:ext cx="6172200" cy="4001095"/>
          </a:xfrm>
          <a:prstGeom prst="rect">
            <a:avLst/>
          </a:prstGeom>
          <a:noFill/>
        </p:spPr>
        <p:txBody>
          <a:bodyPr wrap="square" rtlCol="0">
            <a:spAutoFit/>
          </a:bodyPr>
          <a:lstStyle/>
          <a:p>
            <a:pPr marL="285750" indent="-285750">
              <a:buFont typeface="Arial" charset="0"/>
              <a:buChar char="•"/>
            </a:pPr>
            <a:r>
              <a:rPr lang="en-US" sz="2400" dirty="0" smtClean="0">
                <a:solidFill>
                  <a:srgbClr val="34122E"/>
                </a:solidFill>
              </a:rPr>
              <a:t>Think Outside The Box</a:t>
            </a:r>
          </a:p>
          <a:p>
            <a:r>
              <a:rPr lang="en-US" sz="2000" dirty="0">
                <a:solidFill>
                  <a:srgbClr val="34122E"/>
                </a:solidFill>
              </a:rPr>
              <a:t> </a:t>
            </a:r>
            <a:r>
              <a:rPr lang="en-US" sz="2000" dirty="0" smtClean="0">
                <a:solidFill>
                  <a:srgbClr val="34122E"/>
                </a:solidFill>
              </a:rPr>
              <a:t>                 Encourage non-like agency involvement</a:t>
            </a:r>
          </a:p>
          <a:p>
            <a:r>
              <a:rPr lang="en-US" sz="2000" dirty="0">
                <a:solidFill>
                  <a:srgbClr val="34122E"/>
                </a:solidFill>
              </a:rPr>
              <a:t> </a:t>
            </a:r>
            <a:r>
              <a:rPr lang="en-US" sz="2000" dirty="0" smtClean="0">
                <a:solidFill>
                  <a:srgbClr val="34122E"/>
                </a:solidFill>
              </a:rPr>
              <a:t>                  local gym, police/fire department, </a:t>
            </a:r>
          </a:p>
          <a:p>
            <a:r>
              <a:rPr lang="en-US" sz="2000" dirty="0">
                <a:solidFill>
                  <a:srgbClr val="34122E"/>
                </a:solidFill>
              </a:rPr>
              <a:t> </a:t>
            </a:r>
            <a:r>
              <a:rPr lang="en-US" sz="2000" dirty="0" smtClean="0">
                <a:solidFill>
                  <a:srgbClr val="34122E"/>
                </a:solidFill>
              </a:rPr>
              <a:t>                  doctors/chiropractor offices, massage </a:t>
            </a:r>
          </a:p>
          <a:p>
            <a:r>
              <a:rPr lang="en-US" sz="2000" dirty="0">
                <a:solidFill>
                  <a:srgbClr val="34122E"/>
                </a:solidFill>
              </a:rPr>
              <a:t> </a:t>
            </a:r>
            <a:r>
              <a:rPr lang="en-US" sz="2000" dirty="0" smtClean="0">
                <a:solidFill>
                  <a:srgbClr val="34122E"/>
                </a:solidFill>
              </a:rPr>
              <a:t>                  therapists)</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Volunteer in Your Community</a:t>
            </a:r>
          </a:p>
          <a:p>
            <a:r>
              <a:rPr lang="en-US" sz="2400" dirty="0">
                <a:solidFill>
                  <a:srgbClr val="34122E"/>
                </a:solidFill>
              </a:rPr>
              <a:t> </a:t>
            </a:r>
            <a:r>
              <a:rPr lang="en-US" sz="2400" dirty="0" smtClean="0">
                <a:solidFill>
                  <a:srgbClr val="34122E"/>
                </a:solidFill>
              </a:rPr>
              <a:t>               E</a:t>
            </a:r>
            <a:r>
              <a:rPr lang="en-US" sz="2000" dirty="0" smtClean="0">
                <a:solidFill>
                  <a:srgbClr val="34122E"/>
                </a:solidFill>
              </a:rPr>
              <a:t>ncourage Coalition members </a:t>
            </a:r>
          </a:p>
          <a:p>
            <a:r>
              <a:rPr lang="en-US" sz="2000" dirty="0">
                <a:solidFill>
                  <a:srgbClr val="34122E"/>
                </a:solidFill>
              </a:rPr>
              <a:t> </a:t>
            </a:r>
            <a:r>
              <a:rPr lang="en-US" sz="2000" dirty="0" smtClean="0">
                <a:solidFill>
                  <a:srgbClr val="34122E"/>
                </a:solidFill>
              </a:rPr>
              <a:t>                   and family caregivers to volunteer at     </a:t>
            </a:r>
          </a:p>
          <a:p>
            <a:r>
              <a:rPr lang="en-US" sz="2000" dirty="0">
                <a:solidFill>
                  <a:srgbClr val="34122E"/>
                </a:solidFill>
              </a:rPr>
              <a:t> </a:t>
            </a:r>
            <a:r>
              <a:rPr lang="en-US" sz="2000" dirty="0" smtClean="0">
                <a:solidFill>
                  <a:srgbClr val="34122E"/>
                </a:solidFill>
              </a:rPr>
              <a:t>                   local nonprofits</a:t>
            </a:r>
          </a:p>
          <a:p>
            <a:endParaRPr lang="en-US" dirty="0" smtClean="0"/>
          </a:p>
          <a:p>
            <a:endParaRPr lang="en-US" dirty="0" smtClean="0"/>
          </a:p>
          <a:p>
            <a:r>
              <a:rPr lang="en-US" dirty="0" smtClean="0"/>
              <a:t> </a:t>
            </a:r>
            <a:endParaRPr lang="en-US" dirty="0"/>
          </a:p>
        </p:txBody>
      </p:sp>
    </p:spTree>
    <p:extLst>
      <p:ext uri="{BB962C8B-B14F-4D97-AF65-F5344CB8AC3E}">
        <p14:creationId xmlns:p14="http://schemas.microsoft.com/office/powerpoint/2010/main" val="4240194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7620000" cy="830997"/>
          </a:xfrm>
          <a:prstGeom prst="rect">
            <a:avLst/>
          </a:prstGeom>
          <a:noFill/>
        </p:spPr>
        <p:txBody>
          <a:bodyPr wrap="square" rtlCol="0">
            <a:spAutoFit/>
          </a:bodyPr>
          <a:lstStyle/>
          <a:p>
            <a:pPr algn="ctr"/>
            <a:r>
              <a:rPr lang="en-US" sz="2400" b="1" dirty="0" smtClean="0">
                <a:solidFill>
                  <a:srgbClr val="34122E"/>
                </a:solidFill>
              </a:rPr>
              <a:t>WHAT I LEARNED ON MY COALTION ADVENTURE</a:t>
            </a:r>
            <a:endParaRPr lang="en-US" sz="2400" b="1" dirty="0">
              <a:solidFill>
                <a:srgbClr val="34122E"/>
              </a:solidFill>
            </a:endParaRPr>
          </a:p>
        </p:txBody>
      </p:sp>
      <p:sp>
        <p:nvSpPr>
          <p:cNvPr id="3" name="TextBox 2"/>
          <p:cNvSpPr txBox="1"/>
          <p:nvPr/>
        </p:nvSpPr>
        <p:spPr>
          <a:xfrm>
            <a:off x="685800" y="1205371"/>
            <a:ext cx="7620000" cy="4985980"/>
          </a:xfrm>
          <a:prstGeom prst="rect">
            <a:avLst/>
          </a:prstGeom>
          <a:noFill/>
        </p:spPr>
        <p:txBody>
          <a:bodyPr wrap="square" rtlCol="0">
            <a:spAutoFit/>
          </a:bodyPr>
          <a:lstStyle/>
          <a:p>
            <a:pPr marL="285750" indent="-285750">
              <a:buFont typeface="Arial" charset="0"/>
              <a:buChar char="•"/>
            </a:pPr>
            <a:r>
              <a:rPr lang="en-US" sz="2400" dirty="0" smtClean="0">
                <a:solidFill>
                  <a:srgbClr val="34122E"/>
                </a:solidFill>
              </a:rPr>
              <a:t>Coalitions face the same challenges nationwide</a:t>
            </a:r>
          </a:p>
          <a:p>
            <a:r>
              <a:rPr lang="en-US" sz="2000" dirty="0">
                <a:solidFill>
                  <a:srgbClr val="34122E"/>
                </a:solidFill>
              </a:rPr>
              <a:t> </a:t>
            </a:r>
            <a:r>
              <a:rPr lang="en-US" sz="2000" dirty="0" smtClean="0">
                <a:solidFill>
                  <a:srgbClr val="34122E"/>
                </a:solidFill>
              </a:rPr>
              <a:t>                      1. Finding financial support for their </a:t>
            </a:r>
          </a:p>
          <a:p>
            <a:r>
              <a:rPr lang="en-US" sz="2000" dirty="0">
                <a:solidFill>
                  <a:srgbClr val="34122E"/>
                </a:solidFill>
              </a:rPr>
              <a:t> </a:t>
            </a:r>
            <a:r>
              <a:rPr lang="en-US" sz="2000" dirty="0" smtClean="0">
                <a:solidFill>
                  <a:srgbClr val="34122E"/>
                </a:solidFill>
              </a:rPr>
              <a:t>                          Coalition</a:t>
            </a:r>
          </a:p>
          <a:p>
            <a:r>
              <a:rPr lang="en-US" sz="2000" dirty="0">
                <a:solidFill>
                  <a:srgbClr val="34122E"/>
                </a:solidFill>
              </a:rPr>
              <a:t> </a:t>
            </a:r>
            <a:r>
              <a:rPr lang="en-US" sz="2000" dirty="0" smtClean="0">
                <a:solidFill>
                  <a:srgbClr val="34122E"/>
                </a:solidFill>
              </a:rPr>
              <a:t>                      2. Finding the time to devote to Coalition </a:t>
            </a:r>
          </a:p>
          <a:p>
            <a:r>
              <a:rPr lang="en-US" sz="2000" dirty="0">
                <a:solidFill>
                  <a:srgbClr val="34122E"/>
                </a:solidFill>
              </a:rPr>
              <a:t> </a:t>
            </a:r>
            <a:r>
              <a:rPr lang="en-US" sz="2000" dirty="0" smtClean="0">
                <a:solidFill>
                  <a:srgbClr val="34122E"/>
                </a:solidFill>
              </a:rPr>
              <a:t>                          Projects</a:t>
            </a:r>
          </a:p>
          <a:p>
            <a:r>
              <a:rPr lang="en-US" sz="2000" dirty="0">
                <a:solidFill>
                  <a:srgbClr val="34122E"/>
                </a:solidFill>
              </a:rPr>
              <a:t> </a:t>
            </a:r>
            <a:r>
              <a:rPr lang="en-US" sz="2000" dirty="0" smtClean="0">
                <a:solidFill>
                  <a:srgbClr val="34122E"/>
                </a:solidFill>
              </a:rPr>
              <a:t>                      3. Recruiting new members</a:t>
            </a:r>
          </a:p>
          <a:p>
            <a:r>
              <a:rPr lang="en-US" sz="2000" dirty="0">
                <a:solidFill>
                  <a:srgbClr val="34122E"/>
                </a:solidFill>
              </a:rPr>
              <a:t> </a:t>
            </a:r>
            <a:r>
              <a:rPr lang="en-US" sz="2000" dirty="0" smtClean="0">
                <a:solidFill>
                  <a:srgbClr val="34122E"/>
                </a:solidFill>
              </a:rPr>
              <a:t>                      4. Retaining current members</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Focusing on the “Positive” Side of Caregiving</a:t>
            </a:r>
          </a:p>
          <a:p>
            <a:r>
              <a:rPr lang="en-US" sz="2000" dirty="0" smtClean="0">
                <a:solidFill>
                  <a:srgbClr val="34122E"/>
                </a:solidFill>
              </a:rPr>
              <a:t>                        Coalitions celebrating the positives of </a:t>
            </a:r>
          </a:p>
          <a:p>
            <a:r>
              <a:rPr lang="en-US" sz="2000" dirty="0">
                <a:solidFill>
                  <a:srgbClr val="34122E"/>
                </a:solidFill>
              </a:rPr>
              <a:t> </a:t>
            </a:r>
            <a:r>
              <a:rPr lang="en-US" sz="2000" dirty="0" smtClean="0">
                <a:solidFill>
                  <a:srgbClr val="34122E"/>
                </a:solidFill>
              </a:rPr>
              <a:t>                        caregiving</a:t>
            </a:r>
          </a:p>
          <a:p>
            <a:endParaRPr lang="en-US" sz="800" dirty="0" smtClean="0">
              <a:solidFill>
                <a:srgbClr val="34122E"/>
              </a:solidFill>
            </a:endParaRPr>
          </a:p>
          <a:p>
            <a:pPr marL="285750" indent="-285750">
              <a:buFont typeface="Arial" charset="0"/>
              <a:buChar char="•"/>
            </a:pPr>
            <a:r>
              <a:rPr lang="en-US" sz="2400" dirty="0" smtClean="0">
                <a:solidFill>
                  <a:srgbClr val="34122E"/>
                </a:solidFill>
              </a:rPr>
              <a:t>Yearly “Caregiver Conversation” Programs</a:t>
            </a:r>
          </a:p>
          <a:p>
            <a:r>
              <a:rPr lang="en-US" sz="2000" dirty="0">
                <a:solidFill>
                  <a:srgbClr val="34122E"/>
                </a:solidFill>
              </a:rPr>
              <a:t> </a:t>
            </a:r>
            <a:r>
              <a:rPr lang="en-US" sz="2000" dirty="0" smtClean="0">
                <a:solidFill>
                  <a:srgbClr val="34122E"/>
                </a:solidFill>
              </a:rPr>
              <a:t>                         Discussing the needs determines direction </a:t>
            </a:r>
          </a:p>
          <a:p>
            <a:r>
              <a:rPr lang="en-US" sz="2000" dirty="0">
                <a:solidFill>
                  <a:srgbClr val="34122E"/>
                </a:solidFill>
              </a:rPr>
              <a:t> </a:t>
            </a:r>
            <a:r>
              <a:rPr lang="en-US" sz="2000" dirty="0" smtClean="0">
                <a:solidFill>
                  <a:srgbClr val="34122E"/>
                </a:solidFill>
              </a:rPr>
              <a:t>                         of programming</a:t>
            </a:r>
          </a:p>
          <a:p>
            <a:pPr marL="285750" indent="-285750">
              <a:buFont typeface="Arial" charset="0"/>
              <a:buChar char="•"/>
            </a:pPr>
            <a:endParaRPr lang="en-US" dirty="0"/>
          </a:p>
        </p:txBody>
      </p:sp>
      <p:pic>
        <p:nvPicPr>
          <p:cNvPr id="8" name="Picture 4" descr="C:\Documents and Settings\MOW Coordinator\Local Settings\Temporary Internet Files\Content.IE5\ATUNA1IJ\MP900439557[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9641" t="13975" r="10713" b="10923"/>
          <a:stretch/>
        </p:blipFill>
        <p:spPr bwMode="auto">
          <a:xfrm>
            <a:off x="152400" y="5020917"/>
            <a:ext cx="2336539" cy="162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00096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329</TotalTime>
  <Words>558</Words>
  <Application>Microsoft Office PowerPoint</Application>
  <PresentationFormat>On-screen Show (4:3)</PresentationFormat>
  <Paragraphs>128</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10</vt:i4>
      </vt:variant>
    </vt:vector>
  </HeadingPairs>
  <TitlesOfParts>
    <vt:vector size="11" baseType="lpstr">
      <vt:lpstr>Oriel</vt:lpstr>
      <vt:lpstr>Coalition strategies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TURF  IS NOT A FOUR LETTER WORD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Coalition strategies</dc:title>
  <dc:creator>MOW Coordinator</dc:creator>
  <cp:lastModifiedBy>Jordan Green</cp:lastModifiedBy>
  <cp:revision>21</cp:revision>
  <dcterms:created xsi:type="dcterms:W3CDTF">2012-07-27T18:49:04Z</dcterms:created>
  <dcterms:modified xsi:type="dcterms:W3CDTF">2012-07-30T19:34:11Z</dcterms:modified>
</cp:coreProperties>
</file>