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87" r:id="rId3"/>
    <p:sldId id="272" r:id="rId4"/>
    <p:sldId id="271" r:id="rId5"/>
    <p:sldId id="264" r:id="rId6"/>
    <p:sldId id="273" r:id="rId7"/>
    <p:sldId id="274" r:id="rId8"/>
    <p:sldId id="275" r:id="rId9"/>
    <p:sldId id="276" r:id="rId10"/>
    <p:sldId id="277" r:id="rId11"/>
    <p:sldId id="278" r:id="rId12"/>
    <p:sldId id="279" r:id="rId13"/>
    <p:sldId id="280" r:id="rId14"/>
    <p:sldId id="281" r:id="rId15"/>
    <p:sldId id="282" r:id="rId16"/>
    <p:sldId id="283" r:id="rId17"/>
    <p:sldId id="268" r:id="rId18"/>
    <p:sldId id="284" r:id="rId19"/>
    <p:sldId id="286" r:id="rId20"/>
    <p:sldId id="266" r:id="rId21"/>
    <p:sldId id="285"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242" y="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D607DE-1214-4610-AAC4-FAC6FA20DC80}" type="datetimeFigureOut">
              <a:rPr lang="en-US" smtClean="0"/>
              <a:t>6/25/2012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A3371A-B940-4982-8C0F-C216A259E1EC}" type="slidenum">
              <a:rPr lang="en-US" smtClean="0"/>
              <a:t>‹#›</a:t>
            </a:fld>
            <a:endParaRPr lang="en-US" dirty="0"/>
          </a:p>
        </p:txBody>
      </p:sp>
    </p:spTree>
    <p:extLst>
      <p:ext uri="{BB962C8B-B14F-4D97-AF65-F5344CB8AC3E}">
        <p14:creationId xmlns:p14="http://schemas.microsoft.com/office/powerpoint/2010/main" val="3549397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95C9D6F-6A1B-45ED-98DF-F895202EC0C3}" type="slidenum">
              <a:rPr lang="en-US" smtClean="0"/>
              <a:pPr>
                <a:defRPr/>
              </a:pPr>
              <a:t>2</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193E1BD3-5417-42AC-8BEA-8F6116E0B336}"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C15DF507-D0B2-4952-B1D4-D3DF3DD5CE18}"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9BC9F098-6BCE-496D-A66A-C5ABDE8B21F4}"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3B64C99B-861B-4E0F-8A3C-8A7126069488}"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7798F13F-6055-431F-B787-0D0D6EE78A8E}"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7223D9CA-F702-4D2C-A3FE-003A1A545FBD}"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EDF652CB-4AED-468A-84A4-C46BB6AFB9A2}"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59BFC718-35B0-4863-A0AB-769F3550DB62}"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1A13561A-C9CA-49DF-A803-59288DA6CDEC}"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EC1F5754-A438-40F6-B2DF-81C038A6D10C}"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259AD368-E9B9-4C9A-9A75-368B6E5056AE}"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A113C90-6E6D-4E5D-A2D1-379B1A0022DD}"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omwolff.com/resources/cb_sustainability.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533400"/>
            <a:ext cx="7772400" cy="3200400"/>
          </a:xfrm>
        </p:spPr>
        <p:txBody>
          <a:bodyPr/>
          <a:lstStyle/>
          <a:p>
            <a:r>
              <a:rPr lang="en-US" dirty="0" smtClean="0"/>
              <a:t>The Importance of Networking When Resources Are Tight</a:t>
            </a:r>
            <a:br>
              <a:rPr lang="en-US" dirty="0" smtClean="0"/>
            </a:br>
            <a:r>
              <a:rPr lang="en-US" dirty="0" smtClean="0"/>
              <a:t/>
            </a:r>
            <a:br>
              <a:rPr lang="en-US" dirty="0" smtClean="0"/>
            </a:br>
            <a:r>
              <a:rPr lang="en-US" sz="3600" dirty="0" smtClean="0"/>
              <a:t>6</a:t>
            </a:r>
            <a:r>
              <a:rPr lang="en-US" sz="3600" baseline="30000" dirty="0" smtClean="0"/>
              <a:t>th</a:t>
            </a:r>
            <a:r>
              <a:rPr lang="en-US" sz="3600" dirty="0" smtClean="0"/>
              <a:t> </a:t>
            </a:r>
            <a:r>
              <a:rPr lang="en-US" sz="3600" dirty="0" smtClean="0"/>
              <a:t>Annual National </a:t>
            </a:r>
            <a:r>
              <a:rPr lang="en-US" sz="3600" dirty="0" smtClean="0"/>
              <a:t>Conference for </a:t>
            </a:r>
            <a:br>
              <a:rPr lang="en-US" sz="3600" dirty="0" smtClean="0"/>
            </a:br>
            <a:r>
              <a:rPr lang="en-US" sz="3600" dirty="0" smtClean="0"/>
              <a:t>Caregiving </a:t>
            </a:r>
            <a:r>
              <a:rPr lang="en-US" sz="3600" dirty="0" smtClean="0"/>
              <a:t>Coalitions </a:t>
            </a:r>
            <a:br>
              <a:rPr lang="en-US" sz="3600" dirty="0" smtClean="0"/>
            </a:br>
            <a:r>
              <a:rPr lang="en-US" sz="3600" dirty="0" smtClean="0"/>
              <a:t>National Alliance for Caregiving</a:t>
            </a:r>
            <a:endParaRPr lang="en-US" sz="3600" dirty="0"/>
          </a:p>
        </p:txBody>
      </p:sp>
      <p:sp>
        <p:nvSpPr>
          <p:cNvPr id="2051" name="Rectangle 3"/>
          <p:cNvSpPr>
            <a:spLocks noGrp="1" noChangeArrowheads="1"/>
          </p:cNvSpPr>
          <p:nvPr>
            <p:ph type="subTitle" idx="1"/>
          </p:nvPr>
        </p:nvSpPr>
        <p:spPr>
          <a:xfrm>
            <a:off x="609600" y="4876800"/>
            <a:ext cx="7772400" cy="1752600"/>
          </a:xfrm>
        </p:spPr>
        <p:txBody>
          <a:bodyPr/>
          <a:lstStyle/>
          <a:p>
            <a:r>
              <a:rPr lang="en-US" sz="2400" dirty="0" smtClean="0"/>
              <a:t>Brian M. Duke MHA MBE</a:t>
            </a:r>
          </a:p>
          <a:p>
            <a:r>
              <a:rPr lang="en-US" sz="2400" dirty="0" smtClean="0"/>
              <a:t>Secretary</a:t>
            </a:r>
          </a:p>
          <a:p>
            <a:r>
              <a:rPr lang="en-US" sz="2400" dirty="0" smtClean="0"/>
              <a:t>Pennsylvania Department of Aging</a:t>
            </a:r>
          </a:p>
          <a:p>
            <a:r>
              <a:rPr lang="en-US" sz="2400" dirty="0" smtClean="0"/>
              <a:t>July 10, 2012</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dirty="0"/>
              <a:t>Advocacy cycle</a:t>
            </a:r>
          </a:p>
        </p:txBody>
      </p:sp>
      <p:sp>
        <p:nvSpPr>
          <p:cNvPr id="11267" name="Rectangle 3"/>
          <p:cNvSpPr>
            <a:spLocks noGrp="1" noChangeArrowheads="1"/>
          </p:cNvSpPr>
          <p:nvPr>
            <p:ph type="body" idx="1"/>
          </p:nvPr>
        </p:nvSpPr>
        <p:spPr/>
        <p:txBody>
          <a:bodyPr/>
          <a:lstStyle/>
          <a:p>
            <a:r>
              <a:rPr lang="en-US" dirty="0"/>
              <a:t>Identify issue or problem</a:t>
            </a:r>
          </a:p>
          <a:p>
            <a:r>
              <a:rPr lang="en-US" dirty="0"/>
              <a:t>Research cause and effect</a:t>
            </a:r>
          </a:p>
          <a:p>
            <a:r>
              <a:rPr lang="en-US" dirty="0"/>
              <a:t>Plan goals, objectives, indicators, methods, activities, and timeline</a:t>
            </a:r>
          </a:p>
          <a:p>
            <a:r>
              <a:rPr lang="en-US" dirty="0"/>
              <a:t>Act</a:t>
            </a:r>
          </a:p>
          <a:p>
            <a:r>
              <a:rPr lang="en-US" dirty="0"/>
              <a:t>Monitor and evaluate actions and results</a:t>
            </a:r>
          </a:p>
        </p:txBody>
      </p:sp>
      <p:sp>
        <p:nvSpPr>
          <p:cNvPr id="11268" name="Text Box 4"/>
          <p:cNvSpPr txBox="1">
            <a:spLocks noChangeArrowheads="1"/>
          </p:cNvSpPr>
          <p:nvPr/>
        </p:nvSpPr>
        <p:spPr bwMode="auto">
          <a:xfrm>
            <a:off x="8289925" y="6203950"/>
            <a:ext cx="184150" cy="366713"/>
          </a:xfrm>
          <a:prstGeom prst="rect">
            <a:avLst/>
          </a:prstGeom>
          <a:noFill/>
          <a:ln w="9525">
            <a:noFill/>
            <a:miter lim="800000"/>
            <a:headEnd/>
            <a:tailEnd/>
          </a:ln>
          <a:effectLst/>
        </p:spPr>
        <p:txBody>
          <a:bodyPr wrap="none">
            <a:spAutoFit/>
          </a:bodyPr>
          <a:lstStyle/>
          <a:p>
            <a:pPr eaLnBrk="0" hangingPunct="0"/>
            <a:endParaRPr lang="en-US" dirty="0">
              <a:latin typeface="Tahoma" charset="0"/>
            </a:endParaRPr>
          </a:p>
        </p:txBody>
      </p:sp>
      <p:pic>
        <p:nvPicPr>
          <p:cNvPr id="5" name="Picture 4" descr="Aging"/>
          <p:cNvPicPr>
            <a:picLocks noChangeAspect="1" noChangeArrowheads="1"/>
          </p:cNvPicPr>
          <p:nvPr/>
        </p:nvPicPr>
        <p:blipFill>
          <a:blip r:embed="rId2" cstate="print"/>
          <a:srcRect/>
          <a:stretch>
            <a:fillRect/>
          </a:stretch>
        </p:blipFill>
        <p:spPr bwMode="auto">
          <a:xfrm>
            <a:off x="6400800" y="5867400"/>
            <a:ext cx="2262188" cy="5492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a:solidFill>
                  <a:schemeClr val="tx2"/>
                </a:solidFill>
                <a:latin typeface="+mj-lt"/>
                <a:ea typeface="+mj-ea"/>
                <a:cs typeface="+mj-cs"/>
              </a:rPr>
              <a:t>What can we do</a:t>
            </a:r>
            <a:r>
              <a:rPr lang="en-US" dirty="0" smtClean="0">
                <a:solidFill>
                  <a:schemeClr val="tx2"/>
                </a:solidFill>
                <a:latin typeface="+mj-lt"/>
                <a:ea typeface="+mj-ea"/>
                <a:cs typeface="+mj-cs"/>
              </a:rPr>
              <a:t>? Take I</a:t>
            </a:r>
            <a:r>
              <a:rPr lang="en-US" dirty="0">
                <a:solidFill>
                  <a:schemeClr val="tx2"/>
                </a:solidFill>
                <a:latin typeface="+mj-lt"/>
                <a:ea typeface="+mj-ea"/>
                <a:cs typeface="+mj-cs"/>
              </a:rPr>
              <a:t/>
            </a:r>
            <a:br>
              <a:rPr lang="en-US" dirty="0">
                <a:solidFill>
                  <a:schemeClr val="tx2"/>
                </a:solidFill>
                <a:latin typeface="+mj-lt"/>
                <a:ea typeface="+mj-ea"/>
                <a:cs typeface="+mj-cs"/>
              </a:rPr>
            </a:br>
            <a:endParaRPr lang="en-US" dirty="0"/>
          </a:p>
        </p:txBody>
      </p:sp>
      <p:sp>
        <p:nvSpPr>
          <p:cNvPr id="3" name="Content Placeholder 2"/>
          <p:cNvSpPr>
            <a:spLocks noGrp="1"/>
          </p:cNvSpPr>
          <p:nvPr>
            <p:ph idx="1"/>
          </p:nvPr>
        </p:nvSpPr>
        <p:spPr/>
        <p:txBody>
          <a:bodyPr/>
          <a:lstStyle/>
          <a:p>
            <a:r>
              <a:rPr lang="en-US" dirty="0" smtClean="0">
                <a:solidFill>
                  <a:schemeClr val="tx1"/>
                </a:solidFill>
                <a:latin typeface="+mn-lt"/>
                <a:ea typeface="+mn-ea"/>
                <a:cs typeface="+mn-cs"/>
              </a:rPr>
              <a:t>     Let’s </a:t>
            </a:r>
            <a:r>
              <a:rPr lang="en-US" dirty="0">
                <a:solidFill>
                  <a:schemeClr val="tx1"/>
                </a:solidFill>
                <a:latin typeface="+mn-lt"/>
                <a:ea typeface="+mn-ea"/>
                <a:cs typeface="+mn-cs"/>
              </a:rPr>
              <a:t>change our </a:t>
            </a:r>
            <a:r>
              <a:rPr lang="en-US" dirty="0" smtClean="0">
                <a:solidFill>
                  <a:schemeClr val="tx1"/>
                </a:solidFill>
                <a:latin typeface="+mn-lt"/>
                <a:ea typeface="+mn-ea"/>
                <a:cs typeface="+mn-cs"/>
              </a:rPr>
              <a:t>mission</a:t>
            </a:r>
          </a:p>
          <a:p>
            <a:pPr>
              <a:buNone/>
            </a:pPr>
            <a:endParaRPr lang="en-US" dirty="0">
              <a:solidFill>
                <a:schemeClr val="tx1"/>
              </a:solidFill>
              <a:latin typeface="+mn-lt"/>
              <a:ea typeface="+mn-ea"/>
              <a:cs typeface="+mn-cs"/>
            </a:endParaRPr>
          </a:p>
          <a:p>
            <a:r>
              <a:rPr lang="en-US" dirty="0">
                <a:solidFill>
                  <a:schemeClr val="tx1"/>
                </a:solidFill>
                <a:latin typeface="+mn-lt"/>
                <a:ea typeface="+mn-ea"/>
                <a:cs typeface="+mn-cs"/>
              </a:rPr>
              <a:t>	The money is over </a:t>
            </a:r>
            <a:r>
              <a:rPr lang="en-US" dirty="0" smtClean="0">
                <a:solidFill>
                  <a:schemeClr val="tx1"/>
                </a:solidFill>
                <a:latin typeface="+mn-lt"/>
                <a:ea typeface="+mn-ea"/>
                <a:cs typeface="+mn-cs"/>
              </a:rPr>
              <a:t>there, let’s go get it</a:t>
            </a:r>
          </a:p>
          <a:p>
            <a:endParaRPr lang="en-US" dirty="0">
              <a:solidFill>
                <a:schemeClr val="tx1"/>
              </a:solidFill>
              <a:latin typeface="+mn-lt"/>
              <a:ea typeface="+mn-ea"/>
              <a:cs typeface="+mn-cs"/>
            </a:endParaRPr>
          </a:p>
          <a:p>
            <a:r>
              <a:rPr lang="en-US" dirty="0">
                <a:solidFill>
                  <a:schemeClr val="tx1"/>
                </a:solidFill>
                <a:latin typeface="+mn-lt"/>
                <a:ea typeface="+mn-ea"/>
                <a:cs typeface="+mn-cs"/>
              </a:rPr>
              <a:t>	Let’s advocate for more </a:t>
            </a:r>
            <a:r>
              <a:rPr lang="en-US" dirty="0" smtClean="0"/>
              <a:t>money</a:t>
            </a:r>
          </a:p>
          <a:p>
            <a:pPr>
              <a:buNone/>
            </a:pPr>
            <a:endParaRPr lang="en-US" dirty="0">
              <a:solidFill>
                <a:schemeClr val="tx1"/>
              </a:solidFill>
              <a:latin typeface="+mn-lt"/>
              <a:ea typeface="+mn-ea"/>
              <a:cs typeface="+mn-cs"/>
            </a:endParaRPr>
          </a:p>
          <a:p>
            <a:r>
              <a:rPr lang="en-US" dirty="0">
                <a:solidFill>
                  <a:schemeClr val="tx1"/>
                </a:solidFill>
                <a:latin typeface="+mn-lt"/>
                <a:ea typeface="+mn-ea"/>
                <a:cs typeface="+mn-cs"/>
              </a:rPr>
              <a:t>	Let’s not now…I/we need to focus </a:t>
            </a:r>
            <a:r>
              <a:rPr lang="en-US" dirty="0" smtClean="0">
                <a:solidFill>
                  <a:schemeClr val="tx1"/>
                </a:solidFill>
                <a:latin typeface="+mn-lt"/>
                <a:ea typeface="+mn-ea"/>
                <a:cs typeface="+mn-cs"/>
              </a:rPr>
              <a:t>on</a:t>
            </a:r>
          </a:p>
          <a:p>
            <a:pPr>
              <a:buNone/>
            </a:pPr>
            <a:r>
              <a:rPr lang="en-US" dirty="0"/>
              <a:t> </a:t>
            </a:r>
            <a:r>
              <a:rPr lang="en-US" dirty="0" smtClean="0"/>
              <a:t>      </a:t>
            </a:r>
            <a:r>
              <a:rPr lang="en-US" dirty="0" smtClean="0">
                <a:solidFill>
                  <a:schemeClr val="tx1"/>
                </a:solidFill>
                <a:latin typeface="+mn-lt"/>
                <a:ea typeface="+mn-ea"/>
                <a:cs typeface="+mn-cs"/>
              </a:rPr>
              <a:t> </a:t>
            </a:r>
            <a:r>
              <a:rPr lang="en-US" dirty="0">
                <a:solidFill>
                  <a:schemeClr val="tx1"/>
                </a:solidFill>
                <a:latin typeface="+mn-lt"/>
                <a:ea typeface="+mn-ea"/>
                <a:cs typeface="+mn-cs"/>
              </a:rPr>
              <a:t>our own sustainability</a:t>
            </a:r>
          </a:p>
          <a:p>
            <a:pPr>
              <a:buNone/>
            </a:pPr>
            <a:endParaRPr lang="en-US" dirty="0"/>
          </a:p>
        </p:txBody>
      </p:sp>
      <p:pic>
        <p:nvPicPr>
          <p:cNvPr id="4" name="Picture 4" descr="Aging"/>
          <p:cNvPicPr>
            <a:picLocks noChangeAspect="1" noChangeArrowheads="1"/>
          </p:cNvPicPr>
          <p:nvPr/>
        </p:nvPicPr>
        <p:blipFill>
          <a:blip r:embed="rId2" cstate="print"/>
          <a:srcRect/>
          <a:stretch>
            <a:fillRect/>
          </a:stretch>
        </p:blipFill>
        <p:spPr bwMode="auto">
          <a:xfrm>
            <a:off x="6400800" y="5867400"/>
            <a:ext cx="2262188" cy="549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latin typeface="+mj-lt"/>
                <a:ea typeface="+mj-ea"/>
                <a:cs typeface="+mj-cs"/>
              </a:rPr>
              <a:t/>
            </a:r>
            <a:br>
              <a:rPr lang="en-US" dirty="0" smtClean="0">
                <a:solidFill>
                  <a:schemeClr val="tx2"/>
                </a:solidFill>
                <a:latin typeface="+mj-lt"/>
                <a:ea typeface="+mj-ea"/>
                <a:cs typeface="+mj-cs"/>
              </a:rPr>
            </a:br>
            <a:r>
              <a:rPr lang="en-US" dirty="0" smtClean="0">
                <a:solidFill>
                  <a:schemeClr val="tx2"/>
                </a:solidFill>
                <a:latin typeface="+mj-lt"/>
                <a:ea typeface="+mj-ea"/>
                <a:cs typeface="+mj-cs"/>
              </a:rPr>
              <a:t>What </a:t>
            </a:r>
            <a:r>
              <a:rPr lang="en-US" dirty="0">
                <a:solidFill>
                  <a:schemeClr val="tx2"/>
                </a:solidFill>
                <a:latin typeface="+mj-lt"/>
                <a:ea typeface="+mj-ea"/>
                <a:cs typeface="+mj-cs"/>
              </a:rPr>
              <a:t>can we </a:t>
            </a:r>
            <a:r>
              <a:rPr lang="en-US" dirty="0" smtClean="0">
                <a:solidFill>
                  <a:schemeClr val="tx2"/>
                </a:solidFill>
                <a:latin typeface="+mj-lt"/>
                <a:ea typeface="+mj-ea"/>
                <a:cs typeface="+mj-cs"/>
              </a:rPr>
              <a:t>do? Take </a:t>
            </a:r>
            <a:r>
              <a:rPr lang="en-US" dirty="0">
                <a:solidFill>
                  <a:schemeClr val="tx2"/>
                </a:solidFill>
                <a:latin typeface="+mj-lt"/>
                <a:ea typeface="+mj-ea"/>
                <a:cs typeface="+mj-cs"/>
              </a:rPr>
              <a:t>II</a:t>
            </a:r>
            <a:br>
              <a:rPr lang="en-US" dirty="0">
                <a:solidFill>
                  <a:schemeClr val="tx2"/>
                </a:solidFill>
                <a:latin typeface="+mj-lt"/>
                <a:ea typeface="+mj-ea"/>
                <a:cs typeface="+mj-cs"/>
              </a:rPr>
            </a:br>
            <a:endParaRPr lang="en-US" dirty="0"/>
          </a:p>
        </p:txBody>
      </p:sp>
      <p:sp>
        <p:nvSpPr>
          <p:cNvPr id="3" name="Content Placeholder 2"/>
          <p:cNvSpPr>
            <a:spLocks noGrp="1"/>
          </p:cNvSpPr>
          <p:nvPr>
            <p:ph idx="1"/>
          </p:nvPr>
        </p:nvSpPr>
        <p:spPr/>
        <p:txBody>
          <a:bodyPr/>
          <a:lstStyle/>
          <a:p>
            <a:r>
              <a:rPr lang="en-US" dirty="0" smtClean="0">
                <a:solidFill>
                  <a:schemeClr val="tx1"/>
                </a:solidFill>
                <a:latin typeface="+mn-lt"/>
                <a:ea typeface="+mn-ea"/>
                <a:cs typeface="+mn-cs"/>
              </a:rPr>
              <a:t>     Stay focused on those we serve</a:t>
            </a:r>
          </a:p>
          <a:p>
            <a:pPr>
              <a:buNone/>
            </a:pPr>
            <a:endParaRPr lang="en-US" dirty="0">
              <a:solidFill>
                <a:schemeClr val="tx1"/>
              </a:solidFill>
              <a:latin typeface="+mn-lt"/>
              <a:ea typeface="+mn-ea"/>
              <a:cs typeface="+mn-cs"/>
            </a:endParaRPr>
          </a:p>
          <a:p>
            <a:r>
              <a:rPr lang="en-US" dirty="0">
                <a:solidFill>
                  <a:schemeClr val="tx1"/>
                </a:solidFill>
                <a:latin typeface="+mn-lt"/>
                <a:ea typeface="+mn-ea"/>
                <a:cs typeface="+mn-cs"/>
              </a:rPr>
              <a:t>	What helps collectively and </a:t>
            </a:r>
            <a:r>
              <a:rPr lang="en-US" dirty="0" smtClean="0">
                <a:solidFill>
                  <a:schemeClr val="tx1"/>
                </a:solidFill>
                <a:latin typeface="+mn-lt"/>
                <a:ea typeface="+mn-ea"/>
                <a:cs typeface="+mn-cs"/>
              </a:rPr>
              <a:t>individually</a:t>
            </a:r>
          </a:p>
          <a:p>
            <a:pPr>
              <a:buNone/>
            </a:pPr>
            <a:endParaRPr lang="en-US" dirty="0">
              <a:solidFill>
                <a:schemeClr val="tx1"/>
              </a:solidFill>
              <a:latin typeface="+mn-lt"/>
              <a:ea typeface="+mn-ea"/>
              <a:cs typeface="+mn-cs"/>
            </a:endParaRPr>
          </a:p>
          <a:p>
            <a:r>
              <a:rPr lang="en-US" dirty="0">
                <a:solidFill>
                  <a:schemeClr val="tx1"/>
                </a:solidFill>
                <a:latin typeface="+mn-lt"/>
                <a:ea typeface="+mn-ea"/>
                <a:cs typeface="+mn-cs"/>
              </a:rPr>
              <a:t>	What conversations are we not </a:t>
            </a:r>
            <a:r>
              <a:rPr lang="en-US" dirty="0" smtClean="0">
                <a:solidFill>
                  <a:schemeClr val="tx1"/>
                </a:solidFill>
                <a:latin typeface="+mn-lt"/>
                <a:ea typeface="+mn-ea"/>
                <a:cs typeface="+mn-cs"/>
              </a:rPr>
              <a:t>having</a:t>
            </a:r>
          </a:p>
          <a:p>
            <a:pPr>
              <a:buNone/>
            </a:pPr>
            <a:endParaRPr lang="en-US" dirty="0">
              <a:solidFill>
                <a:schemeClr val="tx1"/>
              </a:solidFill>
              <a:latin typeface="+mn-lt"/>
              <a:ea typeface="+mn-ea"/>
              <a:cs typeface="+mn-cs"/>
            </a:endParaRPr>
          </a:p>
          <a:p>
            <a:r>
              <a:rPr lang="en-US" dirty="0">
                <a:solidFill>
                  <a:schemeClr val="tx1"/>
                </a:solidFill>
                <a:latin typeface="+mn-lt"/>
                <a:ea typeface="+mn-ea"/>
                <a:cs typeface="+mn-cs"/>
              </a:rPr>
              <a:t>	Who should be at table</a:t>
            </a:r>
          </a:p>
          <a:p>
            <a:endParaRPr lang="en-US" dirty="0"/>
          </a:p>
        </p:txBody>
      </p:sp>
      <p:pic>
        <p:nvPicPr>
          <p:cNvPr id="4" name="Picture 4" descr="Aging"/>
          <p:cNvPicPr>
            <a:picLocks noChangeAspect="1" noChangeArrowheads="1"/>
          </p:cNvPicPr>
          <p:nvPr/>
        </p:nvPicPr>
        <p:blipFill>
          <a:blip r:embed="rId2" cstate="print"/>
          <a:srcRect/>
          <a:stretch>
            <a:fillRect/>
          </a:stretch>
        </p:blipFill>
        <p:spPr bwMode="auto">
          <a:xfrm>
            <a:off x="6400800" y="5867400"/>
            <a:ext cx="2262188" cy="549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smtClean="0"/>
          </a:p>
          <a:p>
            <a:pPr>
              <a:buNone/>
            </a:pPr>
            <a:endParaRPr lang="en-US" dirty="0"/>
          </a:p>
          <a:p>
            <a:pPr algn="ctr">
              <a:buNone/>
            </a:pPr>
            <a:r>
              <a:rPr lang="en-US" sz="4400" dirty="0" smtClean="0"/>
              <a:t>Relationships</a:t>
            </a:r>
            <a:endParaRPr lang="en-US" sz="4400" dirty="0"/>
          </a:p>
        </p:txBody>
      </p:sp>
      <p:pic>
        <p:nvPicPr>
          <p:cNvPr id="4" name="Picture 4" descr="Aging"/>
          <p:cNvPicPr>
            <a:picLocks noChangeAspect="1" noChangeArrowheads="1"/>
          </p:cNvPicPr>
          <p:nvPr/>
        </p:nvPicPr>
        <p:blipFill>
          <a:blip r:embed="rId2" cstate="print"/>
          <a:srcRect/>
          <a:stretch>
            <a:fillRect/>
          </a:stretch>
        </p:blipFill>
        <p:spPr bwMode="auto">
          <a:xfrm>
            <a:off x="6400800" y="5867400"/>
            <a:ext cx="2262188" cy="549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latin typeface="+mj-lt"/>
                <a:ea typeface="+mj-ea"/>
                <a:cs typeface="+mj-cs"/>
              </a:rPr>
              <a:t/>
            </a:r>
            <a:br>
              <a:rPr lang="en-US" dirty="0" smtClean="0">
                <a:solidFill>
                  <a:schemeClr val="tx2"/>
                </a:solidFill>
                <a:latin typeface="+mj-lt"/>
                <a:ea typeface="+mj-ea"/>
                <a:cs typeface="+mj-cs"/>
              </a:rPr>
            </a:br>
            <a:r>
              <a:rPr lang="en-US" dirty="0" smtClean="0">
                <a:solidFill>
                  <a:schemeClr val="tx2"/>
                </a:solidFill>
                <a:latin typeface="+mj-lt"/>
                <a:ea typeface="+mj-ea"/>
                <a:cs typeface="+mj-cs"/>
              </a:rPr>
              <a:t>Focus</a:t>
            </a:r>
            <a:r>
              <a:rPr lang="en-US" dirty="0">
                <a:solidFill>
                  <a:schemeClr val="tx2"/>
                </a:solidFill>
                <a:latin typeface="+mj-lt"/>
                <a:ea typeface="+mj-ea"/>
                <a:cs typeface="+mj-cs"/>
              </a:rPr>
              <a:t/>
            </a:r>
            <a:br>
              <a:rPr lang="en-US" dirty="0">
                <a:solidFill>
                  <a:schemeClr val="tx2"/>
                </a:solidFill>
                <a:latin typeface="+mj-lt"/>
                <a:ea typeface="+mj-ea"/>
                <a:cs typeface="+mj-cs"/>
              </a:rPr>
            </a:br>
            <a:endParaRPr lang="en-US" dirty="0"/>
          </a:p>
        </p:txBody>
      </p:sp>
      <p:sp>
        <p:nvSpPr>
          <p:cNvPr id="3" name="Content Placeholder 2"/>
          <p:cNvSpPr>
            <a:spLocks noGrp="1"/>
          </p:cNvSpPr>
          <p:nvPr>
            <p:ph idx="1"/>
          </p:nvPr>
        </p:nvSpPr>
        <p:spPr/>
        <p:txBody>
          <a:bodyPr/>
          <a:lstStyle/>
          <a:p>
            <a:r>
              <a:rPr lang="en-US" dirty="0" smtClean="0">
                <a:solidFill>
                  <a:schemeClr val="tx1"/>
                </a:solidFill>
                <a:latin typeface="+mn-lt"/>
                <a:ea typeface="+mn-ea"/>
                <a:cs typeface="+mn-cs"/>
              </a:rPr>
              <a:t>     Person </a:t>
            </a:r>
            <a:r>
              <a:rPr lang="en-US" dirty="0">
                <a:solidFill>
                  <a:schemeClr val="tx1"/>
                </a:solidFill>
                <a:latin typeface="+mn-lt"/>
                <a:ea typeface="+mn-ea"/>
                <a:cs typeface="+mn-cs"/>
              </a:rPr>
              <a:t>centered </a:t>
            </a:r>
            <a:r>
              <a:rPr lang="en-US" dirty="0" smtClean="0">
                <a:solidFill>
                  <a:schemeClr val="tx1"/>
                </a:solidFill>
                <a:latin typeface="+mn-lt"/>
                <a:ea typeface="+mn-ea"/>
                <a:cs typeface="+mn-cs"/>
              </a:rPr>
              <a:t>vs. </a:t>
            </a:r>
            <a:r>
              <a:rPr lang="en-US" dirty="0">
                <a:solidFill>
                  <a:schemeClr val="tx1"/>
                </a:solidFill>
                <a:latin typeface="+mn-lt"/>
                <a:ea typeface="+mn-ea"/>
                <a:cs typeface="+mn-cs"/>
              </a:rPr>
              <a:t>Payor </a:t>
            </a:r>
            <a:r>
              <a:rPr lang="en-US" dirty="0"/>
              <a:t>c</a:t>
            </a:r>
            <a:r>
              <a:rPr lang="en-US" dirty="0" smtClean="0">
                <a:solidFill>
                  <a:schemeClr val="tx1"/>
                </a:solidFill>
                <a:latin typeface="+mn-lt"/>
                <a:ea typeface="+mn-ea"/>
                <a:cs typeface="+mn-cs"/>
              </a:rPr>
              <a:t>entered</a:t>
            </a:r>
          </a:p>
          <a:p>
            <a:pPr>
              <a:buNone/>
            </a:pPr>
            <a:endParaRPr lang="en-US" dirty="0">
              <a:solidFill>
                <a:schemeClr val="tx1"/>
              </a:solidFill>
              <a:latin typeface="+mn-lt"/>
              <a:ea typeface="+mn-ea"/>
              <a:cs typeface="+mn-cs"/>
            </a:endParaRPr>
          </a:p>
          <a:p>
            <a:r>
              <a:rPr lang="en-US" dirty="0">
                <a:solidFill>
                  <a:schemeClr val="tx1"/>
                </a:solidFill>
                <a:latin typeface="+mn-lt"/>
                <a:ea typeface="+mn-ea"/>
                <a:cs typeface="+mn-cs"/>
              </a:rPr>
              <a:t>	Broadening a perspective does </a:t>
            </a:r>
            <a:r>
              <a:rPr lang="en-US" dirty="0" smtClean="0">
                <a:solidFill>
                  <a:schemeClr val="tx1"/>
                </a:solidFill>
                <a:latin typeface="+mn-lt"/>
                <a:ea typeface="+mn-ea"/>
                <a:cs typeface="+mn-cs"/>
              </a:rPr>
              <a:t>not</a:t>
            </a:r>
          </a:p>
          <a:p>
            <a:pPr>
              <a:buNone/>
            </a:pPr>
            <a:r>
              <a:rPr lang="en-US" dirty="0"/>
              <a:t> </a:t>
            </a:r>
            <a:r>
              <a:rPr lang="en-US" dirty="0" smtClean="0"/>
              <a:t>     </a:t>
            </a:r>
            <a:r>
              <a:rPr lang="en-US" dirty="0" smtClean="0">
                <a:solidFill>
                  <a:schemeClr val="tx1"/>
                </a:solidFill>
                <a:latin typeface="+mn-lt"/>
                <a:ea typeface="+mn-ea"/>
                <a:cs typeface="+mn-cs"/>
              </a:rPr>
              <a:t>  abandon mission</a:t>
            </a:r>
          </a:p>
          <a:p>
            <a:pPr>
              <a:buNone/>
            </a:pPr>
            <a:endParaRPr lang="en-US" dirty="0"/>
          </a:p>
          <a:p>
            <a:r>
              <a:rPr lang="en-US" dirty="0" smtClean="0"/>
              <a:t>     Catalyst</a:t>
            </a:r>
          </a:p>
          <a:p>
            <a:endParaRPr lang="en-US" dirty="0"/>
          </a:p>
          <a:p>
            <a:r>
              <a:rPr lang="en-US" dirty="0" smtClean="0"/>
              <a:t>     Ability to leverage</a:t>
            </a:r>
            <a:endParaRPr lang="en-US" dirty="0"/>
          </a:p>
        </p:txBody>
      </p:sp>
      <p:pic>
        <p:nvPicPr>
          <p:cNvPr id="4" name="Picture 4" descr="Aging"/>
          <p:cNvPicPr>
            <a:picLocks noChangeAspect="1" noChangeArrowheads="1"/>
          </p:cNvPicPr>
          <p:nvPr/>
        </p:nvPicPr>
        <p:blipFill>
          <a:blip r:embed="rId2" cstate="print"/>
          <a:srcRect/>
          <a:stretch>
            <a:fillRect/>
          </a:stretch>
        </p:blipFill>
        <p:spPr bwMode="auto">
          <a:xfrm>
            <a:off x="6400800" y="5867400"/>
            <a:ext cx="2262188" cy="549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latin typeface="+mj-lt"/>
                <a:ea typeface="+mj-ea"/>
                <a:cs typeface="+mj-cs"/>
              </a:rPr>
              <a:t/>
            </a:r>
            <a:br>
              <a:rPr lang="en-US" dirty="0" smtClean="0">
                <a:solidFill>
                  <a:schemeClr val="tx2"/>
                </a:solidFill>
                <a:latin typeface="+mj-lt"/>
                <a:ea typeface="+mj-ea"/>
                <a:cs typeface="+mj-cs"/>
              </a:rPr>
            </a:br>
            <a:r>
              <a:rPr lang="en-US" dirty="0"/>
              <a:t/>
            </a:r>
            <a:br>
              <a:rPr lang="en-US" dirty="0"/>
            </a:br>
            <a:r>
              <a:rPr lang="en-US" dirty="0" smtClean="0">
                <a:solidFill>
                  <a:schemeClr val="tx2"/>
                </a:solidFill>
                <a:latin typeface="+mj-lt"/>
                <a:ea typeface="+mj-ea"/>
                <a:cs typeface="+mj-cs"/>
              </a:rPr>
              <a:t>Things </a:t>
            </a:r>
            <a:r>
              <a:rPr lang="en-US" dirty="0">
                <a:solidFill>
                  <a:schemeClr val="tx2"/>
                </a:solidFill>
                <a:latin typeface="+mj-lt"/>
                <a:ea typeface="+mj-ea"/>
                <a:cs typeface="+mj-cs"/>
              </a:rPr>
              <a:t>Are Happening </a:t>
            </a:r>
            <a:r>
              <a:rPr lang="en-US" dirty="0" smtClean="0">
                <a:solidFill>
                  <a:schemeClr val="tx2"/>
                </a:solidFill>
                <a:latin typeface="+mj-lt"/>
                <a:ea typeface="+mj-ea"/>
                <a:cs typeface="+mj-cs"/>
              </a:rPr>
              <a:t/>
            </a:r>
            <a:br>
              <a:rPr lang="en-US" dirty="0" smtClean="0">
                <a:solidFill>
                  <a:schemeClr val="tx2"/>
                </a:solidFill>
                <a:latin typeface="+mj-lt"/>
                <a:ea typeface="+mj-ea"/>
                <a:cs typeface="+mj-cs"/>
              </a:rPr>
            </a:br>
            <a:r>
              <a:rPr lang="en-US" dirty="0" smtClean="0">
                <a:solidFill>
                  <a:schemeClr val="tx2"/>
                </a:solidFill>
                <a:latin typeface="+mj-lt"/>
                <a:ea typeface="+mj-ea"/>
                <a:cs typeface="+mj-cs"/>
              </a:rPr>
              <a:t>Out </a:t>
            </a:r>
            <a:r>
              <a:rPr lang="en-US" dirty="0">
                <a:solidFill>
                  <a:schemeClr val="tx2"/>
                </a:solidFill>
                <a:latin typeface="+mj-lt"/>
                <a:ea typeface="+mj-ea"/>
                <a:cs typeface="+mj-cs"/>
              </a:rPr>
              <a:t>There</a:t>
            </a:r>
            <a:br>
              <a:rPr lang="en-US" dirty="0">
                <a:solidFill>
                  <a:schemeClr val="tx2"/>
                </a:solidFill>
                <a:latin typeface="+mj-lt"/>
                <a:ea typeface="+mj-ea"/>
                <a:cs typeface="+mj-cs"/>
              </a:rPr>
            </a:br>
            <a:r>
              <a:rPr lang="en-US" dirty="0">
                <a:solidFill>
                  <a:schemeClr val="tx2"/>
                </a:solidFill>
                <a:latin typeface="+mj-lt"/>
                <a:ea typeface="+mj-ea"/>
                <a:cs typeface="+mj-cs"/>
              </a:rPr>
              <a:t> </a:t>
            </a:r>
            <a:br>
              <a:rPr lang="en-US" dirty="0">
                <a:solidFill>
                  <a:schemeClr val="tx2"/>
                </a:solidFill>
                <a:latin typeface="+mj-lt"/>
                <a:ea typeface="+mj-ea"/>
                <a:cs typeface="+mj-cs"/>
              </a:rPr>
            </a:br>
            <a:endParaRPr lang="en-US" dirty="0"/>
          </a:p>
        </p:txBody>
      </p:sp>
      <p:sp>
        <p:nvSpPr>
          <p:cNvPr id="3" name="Content Placeholder 2"/>
          <p:cNvSpPr>
            <a:spLocks noGrp="1"/>
          </p:cNvSpPr>
          <p:nvPr>
            <p:ph idx="1"/>
          </p:nvPr>
        </p:nvSpPr>
        <p:spPr/>
        <p:txBody>
          <a:bodyPr/>
          <a:lstStyle/>
          <a:p>
            <a:r>
              <a:rPr lang="en-US" dirty="0" smtClean="0"/>
              <a:t>     AAAs are transforming</a:t>
            </a:r>
          </a:p>
          <a:p>
            <a:r>
              <a:rPr lang="en-US" dirty="0" smtClean="0">
                <a:solidFill>
                  <a:schemeClr val="tx1"/>
                </a:solidFill>
                <a:latin typeface="+mn-lt"/>
                <a:ea typeface="+mn-ea"/>
                <a:cs typeface="+mn-cs"/>
              </a:rPr>
              <a:t>     Care </a:t>
            </a:r>
            <a:r>
              <a:rPr lang="en-US" dirty="0">
                <a:solidFill>
                  <a:schemeClr val="tx1"/>
                </a:solidFill>
                <a:latin typeface="+mn-lt"/>
                <a:ea typeface="+mn-ea"/>
                <a:cs typeface="+mn-cs"/>
              </a:rPr>
              <a:t>Transitions</a:t>
            </a:r>
          </a:p>
          <a:p>
            <a:r>
              <a:rPr lang="en-US" dirty="0">
                <a:solidFill>
                  <a:schemeClr val="tx1"/>
                </a:solidFill>
                <a:latin typeface="+mn-lt"/>
                <a:ea typeface="+mn-ea"/>
                <a:cs typeface="+mn-cs"/>
              </a:rPr>
              <a:t>	Veterans Directed Home </a:t>
            </a:r>
            <a:r>
              <a:rPr lang="en-US" dirty="0" smtClean="0">
                <a:solidFill>
                  <a:schemeClr val="tx1"/>
                </a:solidFill>
                <a:latin typeface="+mn-lt"/>
                <a:ea typeface="+mn-ea"/>
                <a:cs typeface="+mn-cs"/>
              </a:rPr>
              <a:t>and</a:t>
            </a:r>
          </a:p>
          <a:p>
            <a:pPr>
              <a:buNone/>
            </a:pPr>
            <a:r>
              <a:rPr lang="en-US" dirty="0" smtClean="0">
                <a:solidFill>
                  <a:schemeClr val="tx1"/>
                </a:solidFill>
                <a:latin typeface="+mn-lt"/>
                <a:ea typeface="+mn-ea"/>
                <a:cs typeface="+mn-cs"/>
              </a:rPr>
              <a:t>        Community </a:t>
            </a:r>
            <a:r>
              <a:rPr lang="en-US" dirty="0">
                <a:solidFill>
                  <a:schemeClr val="tx1"/>
                </a:solidFill>
                <a:latin typeface="+mn-lt"/>
                <a:ea typeface="+mn-ea"/>
                <a:cs typeface="+mn-cs"/>
              </a:rPr>
              <a:t>Based </a:t>
            </a:r>
            <a:r>
              <a:rPr lang="en-US" dirty="0" smtClean="0">
                <a:solidFill>
                  <a:schemeClr val="tx1"/>
                </a:solidFill>
                <a:latin typeface="+mn-lt"/>
                <a:ea typeface="+mn-ea"/>
                <a:cs typeface="+mn-cs"/>
              </a:rPr>
              <a:t>Services</a:t>
            </a:r>
          </a:p>
          <a:p>
            <a:r>
              <a:rPr lang="en-US" dirty="0" smtClean="0"/>
              <a:t>     Managed Care</a:t>
            </a:r>
          </a:p>
          <a:p>
            <a:r>
              <a:rPr lang="en-US" dirty="0" smtClean="0">
                <a:solidFill>
                  <a:schemeClr val="tx1"/>
                </a:solidFill>
                <a:latin typeface="+mn-lt"/>
                <a:ea typeface="+mn-ea"/>
                <a:cs typeface="+mn-cs"/>
              </a:rPr>
              <a:t>     Businesses and Philanthropy are still</a:t>
            </a:r>
          </a:p>
          <a:p>
            <a:pPr>
              <a:buNone/>
            </a:pPr>
            <a:r>
              <a:rPr lang="en-US" dirty="0"/>
              <a:t> </a:t>
            </a:r>
            <a:r>
              <a:rPr lang="en-US" dirty="0" smtClean="0"/>
              <a:t>      </a:t>
            </a:r>
            <a:r>
              <a:rPr lang="en-US" dirty="0" smtClean="0">
                <a:solidFill>
                  <a:schemeClr val="tx1"/>
                </a:solidFill>
                <a:latin typeface="+mn-lt"/>
                <a:ea typeface="+mn-ea"/>
                <a:cs typeface="+mn-cs"/>
              </a:rPr>
              <a:t> there</a:t>
            </a:r>
            <a:endParaRPr lang="en-US" dirty="0">
              <a:solidFill>
                <a:schemeClr val="tx1"/>
              </a:solidFill>
              <a:latin typeface="+mn-lt"/>
              <a:ea typeface="+mn-ea"/>
              <a:cs typeface="+mn-cs"/>
            </a:endParaRPr>
          </a:p>
          <a:p>
            <a:endParaRPr lang="en-US" dirty="0"/>
          </a:p>
        </p:txBody>
      </p:sp>
      <p:pic>
        <p:nvPicPr>
          <p:cNvPr id="4" name="Picture 4" descr="Aging"/>
          <p:cNvPicPr>
            <a:picLocks noChangeAspect="1" noChangeArrowheads="1"/>
          </p:cNvPicPr>
          <p:nvPr/>
        </p:nvPicPr>
        <p:blipFill>
          <a:blip r:embed="rId2" cstate="print"/>
          <a:srcRect/>
          <a:stretch>
            <a:fillRect/>
          </a:stretch>
        </p:blipFill>
        <p:spPr bwMode="auto">
          <a:xfrm>
            <a:off x="6400800" y="5867400"/>
            <a:ext cx="2262188" cy="549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solidFill>
                <a:latin typeface="+mj-lt"/>
                <a:ea typeface="+mj-ea"/>
                <a:cs typeface="+mj-cs"/>
              </a:rPr>
              <a:t/>
            </a:r>
            <a:br>
              <a:rPr lang="en-US" dirty="0" smtClean="0">
                <a:solidFill>
                  <a:schemeClr val="tx2"/>
                </a:solidFill>
                <a:latin typeface="+mj-lt"/>
                <a:ea typeface="+mj-ea"/>
                <a:cs typeface="+mj-cs"/>
              </a:rPr>
            </a:br>
            <a:r>
              <a:rPr lang="en-US" dirty="0" smtClean="0">
                <a:solidFill>
                  <a:schemeClr val="tx2"/>
                </a:solidFill>
                <a:latin typeface="+mj-lt"/>
                <a:ea typeface="+mj-ea"/>
                <a:cs typeface="+mj-cs"/>
              </a:rPr>
              <a:t>Change </a:t>
            </a:r>
            <a:r>
              <a:rPr lang="en-US" dirty="0">
                <a:solidFill>
                  <a:schemeClr val="tx2"/>
                </a:solidFill>
                <a:latin typeface="+mj-lt"/>
                <a:ea typeface="+mj-ea"/>
                <a:cs typeface="+mj-cs"/>
              </a:rPr>
              <a:t>– How we handle it</a:t>
            </a:r>
            <a:br>
              <a:rPr lang="en-US" dirty="0">
                <a:solidFill>
                  <a:schemeClr val="tx2"/>
                </a:solidFill>
                <a:latin typeface="+mj-lt"/>
                <a:ea typeface="+mj-ea"/>
                <a:cs typeface="+mj-cs"/>
              </a:rPr>
            </a:br>
            <a:endParaRPr lang="en-US" dirty="0"/>
          </a:p>
        </p:txBody>
      </p:sp>
      <p:sp>
        <p:nvSpPr>
          <p:cNvPr id="3" name="Content Placeholder 2"/>
          <p:cNvSpPr>
            <a:spLocks noGrp="1"/>
          </p:cNvSpPr>
          <p:nvPr>
            <p:ph idx="1"/>
          </p:nvPr>
        </p:nvSpPr>
        <p:spPr/>
        <p:txBody>
          <a:bodyPr/>
          <a:lstStyle/>
          <a:p>
            <a:r>
              <a:rPr lang="en-US" dirty="0" smtClean="0">
                <a:solidFill>
                  <a:schemeClr val="tx1"/>
                </a:solidFill>
                <a:latin typeface="+mn-lt"/>
                <a:ea typeface="+mn-ea"/>
                <a:cs typeface="+mn-cs"/>
              </a:rPr>
              <a:t>      Individually </a:t>
            </a:r>
            <a:r>
              <a:rPr lang="en-US" dirty="0">
                <a:solidFill>
                  <a:schemeClr val="tx1"/>
                </a:solidFill>
                <a:latin typeface="+mn-lt"/>
                <a:ea typeface="+mn-ea"/>
                <a:cs typeface="+mn-cs"/>
              </a:rPr>
              <a:t>and collectively</a:t>
            </a:r>
          </a:p>
          <a:p>
            <a:r>
              <a:rPr lang="en-US" dirty="0">
                <a:solidFill>
                  <a:schemeClr val="tx1"/>
                </a:solidFill>
                <a:latin typeface="+mn-lt"/>
                <a:ea typeface="+mn-ea"/>
                <a:cs typeface="+mn-cs"/>
              </a:rPr>
              <a:t>	Talk it out</a:t>
            </a:r>
          </a:p>
          <a:p>
            <a:r>
              <a:rPr lang="en-US" dirty="0">
                <a:solidFill>
                  <a:schemeClr val="tx1"/>
                </a:solidFill>
                <a:latin typeface="+mn-lt"/>
                <a:ea typeface="+mn-ea"/>
                <a:cs typeface="+mn-cs"/>
              </a:rPr>
              <a:t>	Identify it and Confirm it</a:t>
            </a:r>
          </a:p>
          <a:p>
            <a:r>
              <a:rPr lang="en-US" dirty="0">
                <a:solidFill>
                  <a:schemeClr val="tx1"/>
                </a:solidFill>
                <a:latin typeface="+mn-lt"/>
                <a:ea typeface="+mn-ea"/>
                <a:cs typeface="+mn-cs"/>
              </a:rPr>
              <a:t>	Avoid it</a:t>
            </a:r>
          </a:p>
          <a:p>
            <a:r>
              <a:rPr lang="en-US" dirty="0">
                <a:solidFill>
                  <a:schemeClr val="tx1"/>
                </a:solidFill>
                <a:latin typeface="+mn-lt"/>
                <a:ea typeface="+mn-ea"/>
                <a:cs typeface="+mn-cs"/>
              </a:rPr>
              <a:t>	Run Head On Into It</a:t>
            </a:r>
          </a:p>
          <a:p>
            <a:r>
              <a:rPr lang="en-US" dirty="0">
                <a:solidFill>
                  <a:schemeClr val="tx1"/>
                </a:solidFill>
                <a:latin typeface="+mn-lt"/>
                <a:ea typeface="+mn-ea"/>
                <a:cs typeface="+mn-cs"/>
              </a:rPr>
              <a:t>	Have a </a:t>
            </a:r>
            <a:r>
              <a:rPr lang="en-US" dirty="0" smtClean="0">
                <a:solidFill>
                  <a:schemeClr val="tx1"/>
                </a:solidFill>
                <a:latin typeface="+mn-lt"/>
                <a:ea typeface="+mn-ea"/>
                <a:cs typeface="+mn-cs"/>
              </a:rPr>
              <a:t>plan</a:t>
            </a:r>
            <a:endParaRPr lang="en-US" dirty="0">
              <a:solidFill>
                <a:schemeClr val="tx1"/>
              </a:solidFill>
              <a:latin typeface="+mn-lt"/>
              <a:ea typeface="+mn-ea"/>
              <a:cs typeface="+mn-cs"/>
            </a:endParaRPr>
          </a:p>
          <a:p>
            <a:r>
              <a:rPr lang="en-US" dirty="0">
                <a:solidFill>
                  <a:schemeClr val="tx1"/>
                </a:solidFill>
                <a:latin typeface="+mn-lt"/>
                <a:ea typeface="+mn-ea"/>
                <a:cs typeface="+mn-cs"/>
              </a:rPr>
              <a:t>	</a:t>
            </a:r>
            <a:r>
              <a:rPr lang="en-US" dirty="0" smtClean="0">
                <a:solidFill>
                  <a:schemeClr val="tx1"/>
                </a:solidFill>
                <a:latin typeface="+mn-lt"/>
                <a:ea typeface="+mn-ea"/>
                <a:cs typeface="+mn-cs"/>
              </a:rPr>
              <a:t>Strength—Find the </a:t>
            </a:r>
            <a:r>
              <a:rPr lang="en-US" i="1" dirty="0" smtClean="0">
                <a:solidFill>
                  <a:schemeClr val="tx1"/>
                </a:solidFill>
                <a:latin typeface="+mn-lt"/>
                <a:ea typeface="+mn-ea"/>
                <a:cs typeface="+mn-cs"/>
              </a:rPr>
              <a:t>Opportunity</a:t>
            </a:r>
            <a:endParaRPr lang="en-US" i="1" dirty="0">
              <a:solidFill>
                <a:schemeClr val="tx1"/>
              </a:solidFill>
              <a:latin typeface="+mn-lt"/>
              <a:ea typeface="+mn-ea"/>
              <a:cs typeface="+mn-cs"/>
            </a:endParaRPr>
          </a:p>
          <a:p>
            <a:pPr>
              <a:buNone/>
            </a:pPr>
            <a:endParaRPr lang="en-US" dirty="0">
              <a:solidFill>
                <a:schemeClr val="tx1"/>
              </a:solidFill>
              <a:latin typeface="+mn-lt"/>
              <a:ea typeface="+mn-ea"/>
              <a:cs typeface="+mn-cs"/>
            </a:endParaRPr>
          </a:p>
          <a:p>
            <a:endParaRPr lang="en-US" dirty="0"/>
          </a:p>
        </p:txBody>
      </p:sp>
      <p:pic>
        <p:nvPicPr>
          <p:cNvPr id="4" name="Picture 4" descr="Aging"/>
          <p:cNvPicPr>
            <a:picLocks noChangeAspect="1" noChangeArrowheads="1"/>
          </p:cNvPicPr>
          <p:nvPr/>
        </p:nvPicPr>
        <p:blipFill>
          <a:blip r:embed="rId2" cstate="print"/>
          <a:srcRect/>
          <a:stretch>
            <a:fillRect/>
          </a:stretch>
        </p:blipFill>
        <p:spPr bwMode="auto">
          <a:xfrm>
            <a:off x="6400800" y="5867400"/>
            <a:ext cx="2262188" cy="549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dirty="0"/>
              <a:t>Paradigm shifts</a:t>
            </a:r>
          </a:p>
        </p:txBody>
      </p:sp>
      <p:sp>
        <p:nvSpPr>
          <p:cNvPr id="14339" name="Rectangle 3"/>
          <p:cNvSpPr>
            <a:spLocks noGrp="1" noChangeArrowheads="1"/>
          </p:cNvSpPr>
          <p:nvPr>
            <p:ph type="body" idx="1"/>
          </p:nvPr>
        </p:nvSpPr>
        <p:spPr/>
        <p:txBody>
          <a:bodyPr/>
          <a:lstStyle/>
          <a:p>
            <a:pPr>
              <a:buFontTx/>
              <a:buNone/>
            </a:pPr>
            <a:r>
              <a:rPr lang="en-US" dirty="0" smtClean="0"/>
              <a:t>“Fund US”                  Find </a:t>
            </a:r>
            <a:r>
              <a:rPr lang="en-US" dirty="0"/>
              <a:t>New   </a:t>
            </a:r>
          </a:p>
          <a:p>
            <a:pPr>
              <a:buFontTx/>
              <a:buNone/>
            </a:pPr>
            <a:r>
              <a:rPr lang="en-US" dirty="0"/>
              <a:t>                                </a:t>
            </a:r>
            <a:r>
              <a:rPr lang="en-US" dirty="0" smtClean="0"/>
              <a:t>  Collaborations</a:t>
            </a:r>
          </a:p>
          <a:p>
            <a:pPr>
              <a:buFontTx/>
              <a:buNone/>
            </a:pPr>
            <a:endParaRPr lang="en-US" dirty="0"/>
          </a:p>
          <a:p>
            <a:pPr>
              <a:buFontTx/>
              <a:buNone/>
            </a:pPr>
            <a:r>
              <a:rPr lang="en-US" dirty="0" smtClean="0"/>
              <a:t>Advocacy                   Leveraging</a:t>
            </a:r>
          </a:p>
          <a:p>
            <a:pPr>
              <a:buFontTx/>
              <a:buNone/>
            </a:pPr>
            <a:endParaRPr lang="en-US" dirty="0"/>
          </a:p>
          <a:p>
            <a:pPr>
              <a:buFontTx/>
              <a:buNone/>
            </a:pPr>
            <a:r>
              <a:rPr lang="en-US" dirty="0" smtClean="0"/>
              <a:t>Our coalition              New inclusion</a:t>
            </a:r>
            <a:endParaRPr lang="en-US" dirty="0"/>
          </a:p>
          <a:p>
            <a:pPr>
              <a:buFontTx/>
              <a:buNone/>
            </a:pPr>
            <a:endParaRPr lang="en-US" dirty="0"/>
          </a:p>
          <a:p>
            <a:pPr>
              <a:buFontTx/>
              <a:buNone/>
            </a:pPr>
            <a:endParaRPr lang="en-US" dirty="0"/>
          </a:p>
          <a:p>
            <a:pPr>
              <a:buFontTx/>
              <a:buNone/>
            </a:pPr>
            <a:endParaRPr lang="en-US" dirty="0"/>
          </a:p>
          <a:p>
            <a:pPr>
              <a:buFontTx/>
              <a:buNone/>
            </a:pPr>
            <a:endParaRPr lang="en-US" dirty="0"/>
          </a:p>
        </p:txBody>
      </p:sp>
      <p:pic>
        <p:nvPicPr>
          <p:cNvPr id="4" name="Picture 4" descr="Aging"/>
          <p:cNvPicPr>
            <a:picLocks noChangeAspect="1" noChangeArrowheads="1"/>
          </p:cNvPicPr>
          <p:nvPr/>
        </p:nvPicPr>
        <p:blipFill>
          <a:blip r:embed="rId2" cstate="print"/>
          <a:srcRect/>
          <a:stretch>
            <a:fillRect/>
          </a:stretch>
        </p:blipFill>
        <p:spPr bwMode="auto">
          <a:xfrm>
            <a:off x="6400800" y="5867400"/>
            <a:ext cx="2262188" cy="549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lstStyle/>
          <a:p>
            <a:r>
              <a:rPr lang="en-US" dirty="0" smtClean="0"/>
              <a:t>Action</a:t>
            </a:r>
            <a:endParaRPr lang="en-US" dirty="0"/>
          </a:p>
        </p:txBody>
      </p:sp>
      <p:sp>
        <p:nvSpPr>
          <p:cNvPr id="3" name="Content Placeholder 2"/>
          <p:cNvSpPr>
            <a:spLocks noGrp="1"/>
          </p:cNvSpPr>
          <p:nvPr>
            <p:ph idx="1"/>
          </p:nvPr>
        </p:nvSpPr>
        <p:spPr>
          <a:xfrm>
            <a:off x="381000" y="457200"/>
            <a:ext cx="8229600" cy="4525963"/>
          </a:xfrm>
        </p:spPr>
        <p:txBody>
          <a:bodyPr/>
          <a:lstStyle/>
          <a:p>
            <a:pPr>
              <a:buNone/>
            </a:pPr>
            <a:endParaRPr lang="en-US" dirty="0">
              <a:solidFill>
                <a:schemeClr val="tx1"/>
              </a:solidFill>
              <a:latin typeface="+mn-lt"/>
              <a:ea typeface="+mn-ea"/>
              <a:cs typeface="+mn-cs"/>
            </a:endParaRPr>
          </a:p>
          <a:p>
            <a:r>
              <a:rPr lang="en-US" dirty="0">
                <a:solidFill>
                  <a:schemeClr val="tx1"/>
                </a:solidFill>
                <a:latin typeface="+mn-lt"/>
                <a:ea typeface="+mn-ea"/>
                <a:cs typeface="+mn-cs"/>
              </a:rPr>
              <a:t>	Mourn the </a:t>
            </a:r>
            <a:r>
              <a:rPr lang="en-US" dirty="0" smtClean="0">
                <a:solidFill>
                  <a:schemeClr val="tx1"/>
                </a:solidFill>
                <a:latin typeface="+mn-lt"/>
                <a:ea typeface="+mn-ea"/>
                <a:cs typeface="+mn-cs"/>
              </a:rPr>
              <a:t>losses</a:t>
            </a:r>
          </a:p>
          <a:p>
            <a:pPr>
              <a:buNone/>
            </a:pPr>
            <a:endParaRPr lang="en-US" dirty="0">
              <a:solidFill>
                <a:schemeClr val="tx1"/>
              </a:solidFill>
              <a:latin typeface="+mn-lt"/>
              <a:ea typeface="+mn-ea"/>
              <a:cs typeface="+mn-cs"/>
            </a:endParaRPr>
          </a:p>
          <a:p>
            <a:r>
              <a:rPr lang="en-US" dirty="0">
                <a:solidFill>
                  <a:schemeClr val="tx1"/>
                </a:solidFill>
                <a:latin typeface="+mn-lt"/>
                <a:ea typeface="+mn-ea"/>
                <a:cs typeface="+mn-cs"/>
              </a:rPr>
              <a:t>	Engage </a:t>
            </a:r>
            <a:r>
              <a:rPr lang="en-US" dirty="0" smtClean="0">
                <a:solidFill>
                  <a:schemeClr val="tx1"/>
                </a:solidFill>
                <a:latin typeface="+mn-lt"/>
                <a:ea typeface="+mn-ea"/>
                <a:cs typeface="+mn-cs"/>
              </a:rPr>
              <a:t>all-new relationships</a:t>
            </a:r>
          </a:p>
          <a:p>
            <a:pPr>
              <a:buNone/>
            </a:pPr>
            <a:endParaRPr lang="en-US" dirty="0">
              <a:solidFill>
                <a:schemeClr val="tx1"/>
              </a:solidFill>
              <a:latin typeface="+mn-lt"/>
              <a:ea typeface="+mn-ea"/>
              <a:cs typeface="+mn-cs"/>
            </a:endParaRPr>
          </a:p>
          <a:p>
            <a:r>
              <a:rPr lang="en-US" dirty="0">
                <a:solidFill>
                  <a:schemeClr val="tx1"/>
                </a:solidFill>
                <a:latin typeface="+mn-lt"/>
                <a:ea typeface="+mn-ea"/>
                <a:cs typeface="+mn-cs"/>
              </a:rPr>
              <a:t>	Lead the </a:t>
            </a:r>
            <a:r>
              <a:rPr lang="en-US" dirty="0" smtClean="0">
                <a:solidFill>
                  <a:schemeClr val="tx1"/>
                </a:solidFill>
                <a:latin typeface="+mn-lt"/>
                <a:ea typeface="+mn-ea"/>
                <a:cs typeface="+mn-cs"/>
              </a:rPr>
              <a:t>change</a:t>
            </a:r>
          </a:p>
          <a:p>
            <a:pPr>
              <a:buNone/>
            </a:pPr>
            <a:endParaRPr lang="en-US" dirty="0">
              <a:solidFill>
                <a:schemeClr val="tx1"/>
              </a:solidFill>
              <a:latin typeface="+mn-lt"/>
              <a:ea typeface="+mn-ea"/>
              <a:cs typeface="+mn-cs"/>
            </a:endParaRPr>
          </a:p>
          <a:p>
            <a:r>
              <a:rPr lang="en-US" dirty="0">
                <a:solidFill>
                  <a:schemeClr val="tx1"/>
                </a:solidFill>
                <a:latin typeface="+mn-lt"/>
                <a:ea typeface="+mn-ea"/>
                <a:cs typeface="+mn-cs"/>
              </a:rPr>
              <a:t>	Short term </a:t>
            </a:r>
            <a:r>
              <a:rPr lang="en-US" dirty="0" smtClean="0">
                <a:solidFill>
                  <a:schemeClr val="tx1"/>
                </a:solidFill>
                <a:latin typeface="+mn-lt"/>
                <a:ea typeface="+mn-ea"/>
                <a:cs typeface="+mn-cs"/>
              </a:rPr>
              <a:t>wins/Long </a:t>
            </a:r>
            <a:r>
              <a:rPr lang="en-US" dirty="0">
                <a:solidFill>
                  <a:schemeClr val="tx1"/>
                </a:solidFill>
                <a:latin typeface="+mn-lt"/>
                <a:ea typeface="+mn-ea"/>
                <a:cs typeface="+mn-cs"/>
              </a:rPr>
              <a:t>term </a:t>
            </a:r>
            <a:r>
              <a:rPr lang="en-US" dirty="0" smtClean="0">
                <a:solidFill>
                  <a:schemeClr val="tx1"/>
                </a:solidFill>
                <a:latin typeface="+mn-lt"/>
                <a:ea typeface="+mn-ea"/>
                <a:cs typeface="+mn-cs"/>
              </a:rPr>
              <a:t>goals</a:t>
            </a:r>
          </a:p>
          <a:p>
            <a:endParaRPr lang="en-US" dirty="0"/>
          </a:p>
          <a:p>
            <a:r>
              <a:rPr lang="en-US" dirty="0" smtClean="0">
                <a:solidFill>
                  <a:schemeClr val="tx1"/>
                </a:solidFill>
                <a:latin typeface="+mn-lt"/>
                <a:ea typeface="+mn-ea"/>
                <a:cs typeface="+mn-cs"/>
              </a:rPr>
              <a:t>     Message, messaging, messenger</a:t>
            </a:r>
            <a:endParaRPr lang="en-US" dirty="0">
              <a:solidFill>
                <a:schemeClr val="tx1"/>
              </a:solidFill>
              <a:latin typeface="+mn-lt"/>
              <a:ea typeface="+mn-ea"/>
              <a:cs typeface="+mn-cs"/>
            </a:endParaRPr>
          </a:p>
          <a:p>
            <a:pPr>
              <a:buNone/>
            </a:pPr>
            <a:endParaRPr lang="en-US" dirty="0">
              <a:solidFill>
                <a:schemeClr val="tx1"/>
              </a:solidFill>
              <a:latin typeface="+mn-lt"/>
              <a:ea typeface="+mn-ea"/>
              <a:cs typeface="+mn-cs"/>
            </a:endParaRPr>
          </a:p>
          <a:p>
            <a:endParaRPr lang="en-US" dirty="0"/>
          </a:p>
        </p:txBody>
      </p:sp>
      <p:pic>
        <p:nvPicPr>
          <p:cNvPr id="5" name="Picture 4" descr="Aging"/>
          <p:cNvPicPr>
            <a:picLocks noChangeAspect="1" noChangeArrowheads="1"/>
          </p:cNvPicPr>
          <p:nvPr/>
        </p:nvPicPr>
        <p:blipFill>
          <a:blip r:embed="rId2" cstate="print"/>
          <a:srcRect/>
          <a:stretch>
            <a:fillRect/>
          </a:stretch>
        </p:blipFill>
        <p:spPr bwMode="auto">
          <a:xfrm>
            <a:off x="6477000" y="6308725"/>
            <a:ext cx="2262188" cy="549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a:t>
            </a:r>
            <a:endParaRPr lang="en-US" dirty="0"/>
          </a:p>
        </p:txBody>
      </p:sp>
      <p:sp>
        <p:nvSpPr>
          <p:cNvPr id="3" name="Content Placeholder 2"/>
          <p:cNvSpPr>
            <a:spLocks noGrp="1"/>
          </p:cNvSpPr>
          <p:nvPr>
            <p:ph idx="1"/>
          </p:nvPr>
        </p:nvSpPr>
        <p:spPr/>
        <p:txBody>
          <a:bodyPr/>
          <a:lstStyle/>
          <a:p>
            <a:r>
              <a:rPr lang="en-US" dirty="0" smtClean="0"/>
              <a:t>What’s the top priority for the coalition?</a:t>
            </a:r>
          </a:p>
          <a:p>
            <a:endParaRPr lang="en-US" dirty="0" smtClean="0"/>
          </a:p>
          <a:p>
            <a:r>
              <a:rPr lang="en-US" dirty="0" smtClean="0"/>
              <a:t>What do you need to get it done?</a:t>
            </a:r>
          </a:p>
          <a:p>
            <a:endParaRPr lang="en-US" dirty="0" smtClean="0"/>
          </a:p>
          <a:p>
            <a:r>
              <a:rPr lang="en-US" dirty="0" smtClean="0"/>
              <a:t>Who is out there and can help?</a:t>
            </a:r>
          </a:p>
          <a:p>
            <a:endParaRPr lang="en-US" dirty="0" smtClean="0"/>
          </a:p>
          <a:p>
            <a:r>
              <a:rPr lang="en-US" dirty="0" smtClean="0"/>
              <a:t>When is the first meeting?</a:t>
            </a:r>
          </a:p>
          <a:p>
            <a:endParaRPr lang="en-US" dirty="0" smtClean="0"/>
          </a:p>
          <a:p>
            <a:endParaRPr lang="en-US" dirty="0" smtClean="0"/>
          </a:p>
        </p:txBody>
      </p:sp>
      <p:pic>
        <p:nvPicPr>
          <p:cNvPr id="4" name="Picture 4" descr="Aging"/>
          <p:cNvPicPr>
            <a:picLocks noChangeAspect="1" noChangeArrowheads="1"/>
          </p:cNvPicPr>
          <p:nvPr/>
        </p:nvPicPr>
        <p:blipFill>
          <a:blip r:embed="rId2" cstate="print"/>
          <a:srcRect/>
          <a:stretch>
            <a:fillRect/>
          </a:stretch>
        </p:blipFill>
        <p:spPr bwMode="auto">
          <a:xfrm>
            <a:off x="6400800" y="5867400"/>
            <a:ext cx="2262188" cy="549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Aging"/>
          <p:cNvPicPr>
            <a:picLocks noChangeAspect="1" noChangeArrowheads="1"/>
          </p:cNvPicPr>
          <p:nvPr/>
        </p:nvPicPr>
        <p:blipFill>
          <a:blip r:embed="rId3" cstate="print"/>
          <a:srcRect/>
          <a:stretch>
            <a:fillRect/>
          </a:stretch>
        </p:blipFill>
        <p:spPr bwMode="auto">
          <a:xfrm>
            <a:off x="6400800" y="5867400"/>
            <a:ext cx="2262188" cy="549275"/>
          </a:xfrm>
          <a:prstGeom prst="rect">
            <a:avLst/>
          </a:prstGeom>
          <a:noFill/>
          <a:ln w="9525">
            <a:noFill/>
            <a:miter lim="800000"/>
            <a:headEnd/>
            <a:tailEnd/>
          </a:ln>
        </p:spPr>
      </p:pic>
      <p:pic>
        <p:nvPicPr>
          <p:cNvPr id="3075" name="Picture 5" descr="Aging banner"/>
          <p:cNvPicPr>
            <a:picLocks noChangeAspect="1" noChangeArrowheads="1"/>
          </p:cNvPicPr>
          <p:nvPr/>
        </p:nvPicPr>
        <p:blipFill>
          <a:blip r:embed="rId4" cstate="print"/>
          <a:srcRect/>
          <a:stretch>
            <a:fillRect/>
          </a:stretch>
        </p:blipFill>
        <p:spPr bwMode="auto">
          <a:xfrm>
            <a:off x="457200" y="457200"/>
            <a:ext cx="8229600" cy="649288"/>
          </a:xfrm>
          <a:prstGeom prst="rect">
            <a:avLst/>
          </a:prstGeom>
          <a:noFill/>
          <a:ln w="9525">
            <a:noFill/>
            <a:miter lim="800000"/>
            <a:headEnd/>
            <a:tailEnd/>
          </a:ln>
        </p:spPr>
      </p:pic>
      <p:sp>
        <p:nvSpPr>
          <p:cNvPr id="3076" name="Rectangle 2"/>
          <p:cNvSpPr>
            <a:spLocks noGrp="1" noChangeArrowheads="1"/>
          </p:cNvSpPr>
          <p:nvPr>
            <p:ph type="ctrTitle"/>
          </p:nvPr>
        </p:nvSpPr>
        <p:spPr>
          <a:xfrm>
            <a:off x="762000" y="457200"/>
            <a:ext cx="7848600" cy="457200"/>
          </a:xfrm>
        </p:spPr>
        <p:txBody>
          <a:bodyPr/>
          <a:lstStyle/>
          <a:p>
            <a:pPr algn="l" eaLnBrk="1" hangingPunct="1"/>
            <a:r>
              <a:rPr lang="en-US" sz="3000" dirty="0" smtClean="0">
                <a:solidFill>
                  <a:schemeClr val="bg1"/>
                </a:solidFill>
                <a:latin typeface="Verdana" pitchFamily="34" charset="0"/>
              </a:rPr>
              <a:t>PDA’s Mission</a:t>
            </a:r>
          </a:p>
        </p:txBody>
      </p:sp>
      <p:sp>
        <p:nvSpPr>
          <p:cNvPr id="3077" name="TextBox 4"/>
          <p:cNvSpPr txBox="1">
            <a:spLocks noChangeArrowheads="1"/>
          </p:cNvSpPr>
          <p:nvPr/>
        </p:nvSpPr>
        <p:spPr bwMode="auto">
          <a:xfrm>
            <a:off x="1371600" y="2438400"/>
            <a:ext cx="6400800" cy="2092325"/>
          </a:xfrm>
          <a:prstGeom prst="rect">
            <a:avLst/>
          </a:prstGeom>
          <a:noFill/>
          <a:ln w="9525">
            <a:noFill/>
            <a:miter lim="800000"/>
            <a:headEnd/>
            <a:tailEnd/>
          </a:ln>
        </p:spPr>
        <p:txBody>
          <a:bodyPr>
            <a:spAutoFit/>
          </a:bodyPr>
          <a:lstStyle/>
          <a:p>
            <a:pPr marL="0" lvl="2" algn="ctr"/>
            <a:r>
              <a:rPr lang="en-US" sz="2800" dirty="0">
                <a:cs typeface="Tahoma" pitchFamily="34" charset="0"/>
              </a:rPr>
              <a:t>“Enhancing the quality of life of all older Pennsylvanians by empowering diverse communities, the family, and the individual.”</a:t>
            </a:r>
          </a:p>
          <a:p>
            <a:pPr algn="ctr">
              <a:buFont typeface="Arial" charset="0"/>
              <a:buChar char="•"/>
            </a:pPr>
            <a:endParaRPr lang="en-US" dirty="0"/>
          </a:p>
        </p:txBody>
      </p:sp>
      <p:sp>
        <p:nvSpPr>
          <p:cNvPr id="6" name="Slide Number Placeholder 5"/>
          <p:cNvSpPr>
            <a:spLocks noGrp="1"/>
          </p:cNvSpPr>
          <p:nvPr>
            <p:ph type="sldNum" sz="quarter" idx="12"/>
          </p:nvPr>
        </p:nvSpPr>
        <p:spPr/>
        <p:txBody>
          <a:bodyPr/>
          <a:lstStyle/>
          <a:p>
            <a:pPr>
              <a:defRPr/>
            </a:pPr>
            <a:endParaRPr 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dirty="0"/>
              <a:t>Need to Keep Acting</a:t>
            </a:r>
          </a:p>
        </p:txBody>
      </p:sp>
      <p:sp>
        <p:nvSpPr>
          <p:cNvPr id="12291" name="Rectangle 3"/>
          <p:cNvSpPr>
            <a:spLocks noGrp="1" noChangeArrowheads="1"/>
          </p:cNvSpPr>
          <p:nvPr>
            <p:ph type="body" idx="1"/>
          </p:nvPr>
        </p:nvSpPr>
        <p:spPr/>
        <p:txBody>
          <a:bodyPr/>
          <a:lstStyle/>
          <a:p>
            <a:pPr>
              <a:buFontTx/>
              <a:buNone/>
            </a:pPr>
            <a:r>
              <a:rPr lang="en-US" sz="2800" dirty="0"/>
              <a:t>   The bottom line for sustaining a coalition, however, would be the same for any community venture, that is, the capacity to act and have an impact on the community. Our experience is that long lasting coalitions keep on acting – visibly, energetically and effectively.</a:t>
            </a:r>
          </a:p>
          <a:p>
            <a:pPr>
              <a:buFontTx/>
              <a:buNone/>
            </a:pPr>
            <a:endParaRPr lang="en-US" sz="2800" dirty="0"/>
          </a:p>
          <a:p>
            <a:pPr>
              <a:buFontTx/>
              <a:buNone/>
            </a:pPr>
            <a:r>
              <a:rPr lang="en-US" sz="2800" dirty="0"/>
              <a:t>   </a:t>
            </a:r>
            <a:r>
              <a:rPr lang="en-US" sz="2400" dirty="0"/>
              <a:t>Tom Wolff,AHEC Community Partners, Sustainability of Coalitions </a:t>
            </a:r>
            <a:r>
              <a:rPr lang="en-US" sz="2400" dirty="0">
                <a:hlinkClick r:id="rId2"/>
              </a:rPr>
              <a:t>http://www.tomwolff.com/resources/cb_sustainability.pdf</a:t>
            </a:r>
            <a:r>
              <a:rPr lang="en-US" sz="2400" dirty="0"/>
              <a:t> </a:t>
            </a:r>
          </a:p>
        </p:txBody>
      </p:sp>
      <p:pic>
        <p:nvPicPr>
          <p:cNvPr id="4" name="Picture 4" descr="Aging"/>
          <p:cNvPicPr>
            <a:picLocks noChangeAspect="1" noChangeArrowheads="1"/>
          </p:cNvPicPr>
          <p:nvPr/>
        </p:nvPicPr>
        <p:blipFill>
          <a:blip r:embed="rId3" cstate="print"/>
          <a:srcRect/>
          <a:stretch>
            <a:fillRect/>
          </a:stretch>
        </p:blipFill>
        <p:spPr bwMode="auto">
          <a:xfrm>
            <a:off x="6477000" y="6096000"/>
            <a:ext cx="2262188" cy="549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smtClean="0">
              <a:solidFill>
                <a:schemeClr val="tx1"/>
              </a:solidFill>
              <a:latin typeface="+mn-lt"/>
              <a:ea typeface="+mn-ea"/>
              <a:cs typeface="+mn-cs"/>
            </a:endParaRPr>
          </a:p>
          <a:p>
            <a:pPr>
              <a:buNone/>
            </a:pPr>
            <a:endParaRPr lang="en-US" dirty="0"/>
          </a:p>
          <a:p>
            <a:pPr algn="ctr">
              <a:buNone/>
            </a:pPr>
            <a:r>
              <a:rPr lang="en-US" sz="5400" dirty="0" smtClean="0">
                <a:solidFill>
                  <a:schemeClr val="tx1"/>
                </a:solidFill>
                <a:latin typeface="+mn-lt"/>
                <a:ea typeface="+mn-ea"/>
                <a:cs typeface="+mn-cs"/>
              </a:rPr>
              <a:t>Why </a:t>
            </a:r>
            <a:r>
              <a:rPr lang="en-US" sz="5400" dirty="0">
                <a:solidFill>
                  <a:schemeClr val="tx1"/>
                </a:solidFill>
                <a:latin typeface="+mn-lt"/>
                <a:ea typeface="+mn-ea"/>
                <a:cs typeface="+mn-cs"/>
              </a:rPr>
              <a:t>Can’t We?</a:t>
            </a:r>
          </a:p>
          <a:p>
            <a:pPr>
              <a:buNone/>
            </a:pPr>
            <a:endParaRPr lang="en-US" dirty="0"/>
          </a:p>
        </p:txBody>
      </p:sp>
      <p:pic>
        <p:nvPicPr>
          <p:cNvPr id="4" name="Picture 4" descr="Aging"/>
          <p:cNvPicPr>
            <a:picLocks noChangeAspect="1" noChangeArrowheads="1"/>
          </p:cNvPicPr>
          <p:nvPr/>
        </p:nvPicPr>
        <p:blipFill>
          <a:blip r:embed="rId2" cstate="print"/>
          <a:srcRect/>
          <a:stretch>
            <a:fillRect/>
          </a:stretch>
        </p:blipFill>
        <p:spPr bwMode="auto">
          <a:xfrm>
            <a:off x="6400800" y="5867400"/>
            <a:ext cx="2262188" cy="549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smtClean="0">
              <a:solidFill>
                <a:schemeClr val="tx1"/>
              </a:solidFill>
              <a:latin typeface="+mn-lt"/>
              <a:ea typeface="+mn-ea"/>
              <a:cs typeface="+mn-cs"/>
            </a:endParaRPr>
          </a:p>
          <a:p>
            <a:pPr>
              <a:buNone/>
            </a:pPr>
            <a:endParaRPr lang="en-US" dirty="0"/>
          </a:p>
          <a:p>
            <a:pPr algn="ctr">
              <a:buNone/>
            </a:pPr>
            <a:r>
              <a:rPr lang="en-US" sz="5400" dirty="0" smtClean="0">
                <a:solidFill>
                  <a:schemeClr val="tx1"/>
                </a:solidFill>
                <a:latin typeface="+mn-lt"/>
                <a:ea typeface="+mn-ea"/>
                <a:cs typeface="+mn-cs"/>
              </a:rPr>
              <a:t>Why </a:t>
            </a:r>
            <a:r>
              <a:rPr lang="en-US" sz="5400" dirty="0">
                <a:solidFill>
                  <a:schemeClr val="tx1"/>
                </a:solidFill>
                <a:latin typeface="+mn-lt"/>
                <a:ea typeface="+mn-ea"/>
                <a:cs typeface="+mn-cs"/>
              </a:rPr>
              <a:t>We Can’t……….</a:t>
            </a:r>
          </a:p>
          <a:p>
            <a:endParaRPr lang="en-US" sz="5400" dirty="0"/>
          </a:p>
        </p:txBody>
      </p:sp>
      <p:pic>
        <p:nvPicPr>
          <p:cNvPr id="4" name="Picture 4" descr="Aging"/>
          <p:cNvPicPr>
            <a:picLocks noChangeAspect="1" noChangeArrowheads="1"/>
          </p:cNvPicPr>
          <p:nvPr/>
        </p:nvPicPr>
        <p:blipFill>
          <a:blip r:embed="rId2" cstate="print"/>
          <a:srcRect/>
          <a:stretch>
            <a:fillRect/>
          </a:stretch>
        </p:blipFill>
        <p:spPr bwMode="auto">
          <a:xfrm>
            <a:off x="6400800" y="5867400"/>
            <a:ext cx="2262188" cy="549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a:solidFill>
                  <a:schemeClr val="tx2"/>
                </a:solidFill>
                <a:latin typeface="+mj-lt"/>
                <a:ea typeface="+mj-ea"/>
                <a:cs typeface="+mj-cs"/>
              </a:rPr>
              <a:t>Times of Change and Challenge</a:t>
            </a:r>
            <a:br>
              <a:rPr lang="en-US" dirty="0">
                <a:solidFill>
                  <a:schemeClr val="tx2"/>
                </a:solidFill>
                <a:latin typeface="+mj-lt"/>
                <a:ea typeface="+mj-ea"/>
                <a:cs typeface="+mj-cs"/>
              </a:rPr>
            </a:br>
            <a:endParaRPr lang="en-US" dirty="0"/>
          </a:p>
        </p:txBody>
      </p:sp>
      <p:sp>
        <p:nvSpPr>
          <p:cNvPr id="3" name="Content Placeholder 2"/>
          <p:cNvSpPr>
            <a:spLocks noGrp="1"/>
          </p:cNvSpPr>
          <p:nvPr>
            <p:ph idx="1"/>
          </p:nvPr>
        </p:nvSpPr>
        <p:spPr/>
        <p:txBody>
          <a:bodyPr/>
          <a:lstStyle/>
          <a:p>
            <a:r>
              <a:rPr lang="en-US" dirty="0" smtClean="0">
                <a:solidFill>
                  <a:schemeClr val="tx1"/>
                </a:solidFill>
                <a:latin typeface="+mn-lt"/>
                <a:ea typeface="+mn-ea"/>
                <a:cs typeface="+mn-cs"/>
              </a:rPr>
              <a:t>     Economy </a:t>
            </a:r>
            <a:r>
              <a:rPr lang="en-US" dirty="0">
                <a:solidFill>
                  <a:schemeClr val="tx1"/>
                </a:solidFill>
                <a:latin typeface="+mn-lt"/>
                <a:ea typeface="+mn-ea"/>
                <a:cs typeface="+mn-cs"/>
              </a:rPr>
              <a:t>= Fiscal/Budget Impacts</a:t>
            </a:r>
          </a:p>
          <a:p>
            <a:r>
              <a:rPr lang="en-US" dirty="0">
                <a:solidFill>
                  <a:schemeClr val="tx1"/>
                </a:solidFill>
                <a:latin typeface="+mn-lt"/>
                <a:ea typeface="+mn-ea"/>
                <a:cs typeface="+mn-cs"/>
              </a:rPr>
              <a:t>	Political Climate</a:t>
            </a:r>
          </a:p>
          <a:p>
            <a:r>
              <a:rPr lang="en-US" dirty="0">
                <a:solidFill>
                  <a:schemeClr val="tx1"/>
                </a:solidFill>
                <a:latin typeface="+mn-lt"/>
                <a:ea typeface="+mn-ea"/>
                <a:cs typeface="+mn-cs"/>
              </a:rPr>
              <a:t>	Reorganization or closure of providers</a:t>
            </a:r>
          </a:p>
          <a:p>
            <a:r>
              <a:rPr lang="en-US" dirty="0">
                <a:solidFill>
                  <a:schemeClr val="tx1"/>
                </a:solidFill>
                <a:latin typeface="+mn-lt"/>
                <a:ea typeface="+mn-ea"/>
                <a:cs typeface="+mn-cs"/>
              </a:rPr>
              <a:t>	Need </a:t>
            </a:r>
            <a:r>
              <a:rPr lang="en-US" dirty="0" smtClean="0">
                <a:solidFill>
                  <a:schemeClr val="tx1"/>
                </a:solidFill>
                <a:latin typeface="+mn-lt"/>
                <a:ea typeface="+mn-ea"/>
                <a:cs typeface="+mn-cs"/>
              </a:rPr>
              <a:t>is growing</a:t>
            </a:r>
            <a:endParaRPr lang="en-US" dirty="0">
              <a:solidFill>
                <a:schemeClr val="tx1"/>
              </a:solidFill>
              <a:latin typeface="+mn-lt"/>
              <a:ea typeface="+mn-ea"/>
              <a:cs typeface="+mn-cs"/>
            </a:endParaRPr>
          </a:p>
          <a:p>
            <a:r>
              <a:rPr lang="en-US" dirty="0">
                <a:solidFill>
                  <a:schemeClr val="tx1"/>
                </a:solidFill>
                <a:latin typeface="+mn-lt"/>
                <a:ea typeface="+mn-ea"/>
                <a:cs typeface="+mn-cs"/>
              </a:rPr>
              <a:t>	Impact of external changes</a:t>
            </a:r>
          </a:p>
          <a:p>
            <a:r>
              <a:rPr lang="en-US" dirty="0">
                <a:solidFill>
                  <a:schemeClr val="tx1"/>
                </a:solidFill>
                <a:latin typeface="+mn-lt"/>
                <a:ea typeface="+mn-ea"/>
                <a:cs typeface="+mn-cs"/>
              </a:rPr>
              <a:t>	Changes in leadership</a:t>
            </a:r>
          </a:p>
          <a:p>
            <a:r>
              <a:rPr lang="en-US" dirty="0" smtClean="0">
                <a:solidFill>
                  <a:schemeClr val="tx1"/>
                </a:solidFill>
                <a:latin typeface="+mn-lt"/>
                <a:ea typeface="+mn-ea"/>
                <a:cs typeface="+mn-cs"/>
              </a:rPr>
              <a:t>     Changes </a:t>
            </a:r>
            <a:r>
              <a:rPr lang="en-US" dirty="0">
                <a:solidFill>
                  <a:schemeClr val="tx1"/>
                </a:solidFill>
                <a:latin typeface="+mn-lt"/>
                <a:ea typeface="+mn-ea"/>
                <a:cs typeface="+mn-cs"/>
              </a:rPr>
              <a:t>in Policy</a:t>
            </a:r>
          </a:p>
          <a:p>
            <a:endParaRPr lang="en-US" dirty="0"/>
          </a:p>
        </p:txBody>
      </p:sp>
      <p:pic>
        <p:nvPicPr>
          <p:cNvPr id="4" name="Picture 4" descr="Aging"/>
          <p:cNvPicPr>
            <a:picLocks noChangeAspect="1" noChangeArrowheads="1"/>
          </p:cNvPicPr>
          <p:nvPr/>
        </p:nvPicPr>
        <p:blipFill>
          <a:blip r:embed="rId2" cstate="print"/>
          <a:srcRect/>
          <a:stretch>
            <a:fillRect/>
          </a:stretch>
        </p:blipFill>
        <p:spPr bwMode="auto">
          <a:xfrm>
            <a:off x="6400800" y="5867400"/>
            <a:ext cx="2262188" cy="549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a:t>Coalition and advocacy</a:t>
            </a:r>
          </a:p>
        </p:txBody>
      </p:sp>
      <p:sp>
        <p:nvSpPr>
          <p:cNvPr id="10243" name="Rectangle 3"/>
          <p:cNvSpPr>
            <a:spLocks noGrp="1" noChangeArrowheads="1"/>
          </p:cNvSpPr>
          <p:nvPr>
            <p:ph type="body" idx="1"/>
          </p:nvPr>
        </p:nvSpPr>
        <p:spPr/>
        <p:txBody>
          <a:bodyPr/>
          <a:lstStyle/>
          <a:p>
            <a:r>
              <a:rPr lang="en-US" dirty="0"/>
              <a:t>Comprehensive definition of need</a:t>
            </a:r>
          </a:p>
          <a:p>
            <a:r>
              <a:rPr lang="en-US" dirty="0"/>
              <a:t>Effective messages</a:t>
            </a:r>
          </a:p>
          <a:p>
            <a:r>
              <a:rPr lang="en-US" dirty="0"/>
              <a:t>Diversity of community</a:t>
            </a:r>
          </a:p>
          <a:p>
            <a:r>
              <a:rPr lang="en-US" dirty="0"/>
              <a:t>Multiple points of contact</a:t>
            </a:r>
          </a:p>
          <a:p>
            <a:r>
              <a:rPr lang="en-US" dirty="0"/>
              <a:t>Continuum of caregiver experience</a:t>
            </a:r>
          </a:p>
          <a:p>
            <a:r>
              <a:rPr lang="en-US" dirty="0"/>
              <a:t>Organizational resources</a:t>
            </a:r>
          </a:p>
          <a:p>
            <a:r>
              <a:rPr lang="en-US" dirty="0"/>
              <a:t>Credible source information</a:t>
            </a:r>
          </a:p>
        </p:txBody>
      </p:sp>
      <p:sp>
        <p:nvSpPr>
          <p:cNvPr id="10244" name="Text Box 4"/>
          <p:cNvSpPr txBox="1">
            <a:spLocks noChangeArrowheads="1"/>
          </p:cNvSpPr>
          <p:nvPr/>
        </p:nvSpPr>
        <p:spPr bwMode="auto">
          <a:xfrm>
            <a:off x="7908925" y="6280150"/>
            <a:ext cx="184150" cy="366713"/>
          </a:xfrm>
          <a:prstGeom prst="rect">
            <a:avLst/>
          </a:prstGeom>
          <a:noFill/>
          <a:ln w="9525">
            <a:noFill/>
            <a:miter lim="800000"/>
            <a:headEnd/>
            <a:tailEnd/>
          </a:ln>
          <a:effectLst/>
        </p:spPr>
        <p:txBody>
          <a:bodyPr wrap="none">
            <a:spAutoFit/>
          </a:bodyPr>
          <a:lstStyle/>
          <a:p>
            <a:pPr eaLnBrk="0" hangingPunct="0"/>
            <a:endParaRPr lang="en-US" dirty="0">
              <a:latin typeface="Tahoma" charset="0"/>
            </a:endParaRPr>
          </a:p>
        </p:txBody>
      </p:sp>
      <p:pic>
        <p:nvPicPr>
          <p:cNvPr id="5" name="Picture 4" descr="Aging"/>
          <p:cNvPicPr>
            <a:picLocks noChangeAspect="1" noChangeArrowheads="1"/>
          </p:cNvPicPr>
          <p:nvPr/>
        </p:nvPicPr>
        <p:blipFill>
          <a:blip r:embed="rId2" cstate="print"/>
          <a:srcRect/>
          <a:stretch>
            <a:fillRect/>
          </a:stretch>
        </p:blipFill>
        <p:spPr bwMode="auto">
          <a:xfrm>
            <a:off x="6400800" y="5867400"/>
            <a:ext cx="2262188" cy="5492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ctr">
              <a:buNone/>
            </a:pPr>
            <a:r>
              <a:rPr lang="en-US" sz="4400" dirty="0">
                <a:solidFill>
                  <a:schemeClr val="tx1"/>
                </a:solidFill>
                <a:latin typeface="+mn-lt"/>
                <a:ea typeface="+mn-ea"/>
                <a:cs typeface="+mn-cs"/>
              </a:rPr>
              <a:t>Coalitions Building Blocks Should Not be Forgotten </a:t>
            </a:r>
            <a:endParaRPr lang="en-US" sz="4400" dirty="0"/>
          </a:p>
          <a:p>
            <a:pPr>
              <a:buNone/>
            </a:pPr>
            <a:endParaRPr lang="en-US" dirty="0" smtClean="0">
              <a:solidFill>
                <a:schemeClr val="tx1"/>
              </a:solidFill>
              <a:latin typeface="+mn-lt"/>
              <a:ea typeface="+mn-ea"/>
              <a:cs typeface="+mn-cs"/>
            </a:endParaRPr>
          </a:p>
          <a:p>
            <a:pPr algn="ctr">
              <a:buNone/>
            </a:pPr>
            <a:r>
              <a:rPr lang="en-US" sz="4400" dirty="0" smtClean="0">
                <a:solidFill>
                  <a:schemeClr val="tx1"/>
                </a:solidFill>
                <a:latin typeface="+mn-lt"/>
                <a:ea typeface="+mn-ea"/>
                <a:cs typeface="+mn-cs"/>
              </a:rPr>
              <a:t>12 </a:t>
            </a:r>
            <a:r>
              <a:rPr lang="en-US" sz="4400" dirty="0">
                <a:solidFill>
                  <a:schemeClr val="tx1"/>
                </a:solidFill>
                <a:latin typeface="+mn-lt"/>
                <a:ea typeface="+mn-ea"/>
                <a:cs typeface="+mn-cs"/>
              </a:rPr>
              <a:t>Keys</a:t>
            </a:r>
          </a:p>
          <a:p>
            <a:pPr>
              <a:buNone/>
            </a:pPr>
            <a:endParaRPr lang="en-US" dirty="0">
              <a:solidFill>
                <a:schemeClr val="tx1"/>
              </a:solidFill>
              <a:latin typeface="+mn-lt"/>
              <a:ea typeface="+mn-ea"/>
              <a:cs typeface="+mn-cs"/>
            </a:endParaRPr>
          </a:p>
          <a:p>
            <a:endParaRPr lang="en-US" dirty="0"/>
          </a:p>
        </p:txBody>
      </p:sp>
      <p:pic>
        <p:nvPicPr>
          <p:cNvPr id="4" name="Picture 4" descr="Aging"/>
          <p:cNvPicPr>
            <a:picLocks noChangeAspect="1" noChangeArrowheads="1"/>
          </p:cNvPicPr>
          <p:nvPr/>
        </p:nvPicPr>
        <p:blipFill>
          <a:blip r:embed="rId2" cstate="print"/>
          <a:srcRect/>
          <a:stretch>
            <a:fillRect/>
          </a:stretch>
        </p:blipFill>
        <p:spPr bwMode="auto">
          <a:xfrm>
            <a:off x="6400800" y="5867400"/>
            <a:ext cx="2262188" cy="549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a:t>12 Keys</a:t>
            </a:r>
          </a:p>
        </p:txBody>
      </p:sp>
      <p:sp>
        <p:nvSpPr>
          <p:cNvPr id="15363" name="Rectangle 3"/>
          <p:cNvSpPr>
            <a:spLocks noGrp="1" noChangeArrowheads="1"/>
          </p:cNvSpPr>
          <p:nvPr>
            <p:ph type="body" idx="1"/>
          </p:nvPr>
        </p:nvSpPr>
        <p:spPr/>
        <p:txBody>
          <a:bodyPr/>
          <a:lstStyle/>
          <a:p>
            <a:pPr>
              <a:lnSpc>
                <a:spcPct val="90000"/>
              </a:lnSpc>
            </a:pPr>
            <a:r>
              <a:rPr lang="en-US" sz="2400" dirty="0"/>
              <a:t>Planning</a:t>
            </a:r>
          </a:p>
          <a:p>
            <a:pPr>
              <a:lnSpc>
                <a:spcPct val="90000"/>
              </a:lnSpc>
              <a:buFontTx/>
              <a:buNone/>
            </a:pPr>
            <a:endParaRPr lang="en-US" sz="2400" dirty="0"/>
          </a:p>
          <a:p>
            <a:pPr>
              <a:lnSpc>
                <a:spcPct val="90000"/>
              </a:lnSpc>
            </a:pPr>
            <a:r>
              <a:rPr lang="en-US" sz="2400" dirty="0"/>
              <a:t>Vision Statement – What We Desire</a:t>
            </a:r>
          </a:p>
          <a:p>
            <a:pPr>
              <a:lnSpc>
                <a:spcPct val="90000"/>
              </a:lnSpc>
              <a:buFontTx/>
              <a:buNone/>
            </a:pPr>
            <a:endParaRPr lang="en-US" sz="2400" dirty="0"/>
          </a:p>
          <a:p>
            <a:pPr>
              <a:lnSpc>
                <a:spcPct val="90000"/>
              </a:lnSpc>
            </a:pPr>
            <a:r>
              <a:rPr lang="en-US" sz="2400" dirty="0"/>
              <a:t>Mission Statement – Who We Are</a:t>
            </a:r>
          </a:p>
          <a:p>
            <a:pPr>
              <a:lnSpc>
                <a:spcPct val="90000"/>
              </a:lnSpc>
              <a:buFontTx/>
              <a:buNone/>
            </a:pPr>
            <a:endParaRPr lang="en-US" sz="2400" dirty="0"/>
          </a:p>
          <a:p>
            <a:pPr>
              <a:lnSpc>
                <a:spcPct val="90000"/>
              </a:lnSpc>
            </a:pPr>
            <a:r>
              <a:rPr lang="en-US" sz="2400" dirty="0"/>
              <a:t>Goals and Objectives</a:t>
            </a:r>
          </a:p>
          <a:p>
            <a:pPr>
              <a:lnSpc>
                <a:spcPct val="90000"/>
              </a:lnSpc>
              <a:buFontTx/>
              <a:buNone/>
            </a:pPr>
            <a:endParaRPr lang="en-US" sz="2400" dirty="0"/>
          </a:p>
          <a:p>
            <a:pPr>
              <a:lnSpc>
                <a:spcPct val="90000"/>
              </a:lnSpc>
            </a:pPr>
            <a:r>
              <a:rPr lang="en-US" sz="2400" dirty="0"/>
              <a:t>Commitment and Focus</a:t>
            </a:r>
          </a:p>
          <a:p>
            <a:pPr>
              <a:lnSpc>
                <a:spcPct val="90000"/>
              </a:lnSpc>
            </a:pPr>
            <a:endParaRPr lang="en-US" sz="2400" dirty="0"/>
          </a:p>
          <a:p>
            <a:pPr>
              <a:lnSpc>
                <a:spcPct val="90000"/>
              </a:lnSpc>
            </a:pPr>
            <a:r>
              <a:rPr lang="en-US" sz="2400" dirty="0"/>
              <a:t>Structure and Communications</a:t>
            </a:r>
          </a:p>
        </p:txBody>
      </p:sp>
      <p:pic>
        <p:nvPicPr>
          <p:cNvPr id="4" name="Picture 4" descr="Aging"/>
          <p:cNvPicPr>
            <a:picLocks noChangeAspect="1" noChangeArrowheads="1"/>
          </p:cNvPicPr>
          <p:nvPr/>
        </p:nvPicPr>
        <p:blipFill>
          <a:blip r:embed="rId2" cstate="print"/>
          <a:srcRect/>
          <a:stretch>
            <a:fillRect/>
          </a:stretch>
        </p:blipFill>
        <p:spPr bwMode="auto">
          <a:xfrm>
            <a:off x="6400800" y="5867400"/>
            <a:ext cx="2262188" cy="549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a:t>12 Keys</a:t>
            </a:r>
          </a:p>
        </p:txBody>
      </p:sp>
      <p:sp>
        <p:nvSpPr>
          <p:cNvPr id="16387" name="Rectangle 3"/>
          <p:cNvSpPr>
            <a:spLocks noGrp="1" noChangeArrowheads="1"/>
          </p:cNvSpPr>
          <p:nvPr>
            <p:ph type="body" idx="1"/>
          </p:nvPr>
        </p:nvSpPr>
        <p:spPr/>
        <p:txBody>
          <a:bodyPr/>
          <a:lstStyle/>
          <a:p>
            <a:pPr>
              <a:lnSpc>
                <a:spcPct val="90000"/>
              </a:lnSpc>
            </a:pPr>
            <a:r>
              <a:rPr lang="en-US" sz="2400" dirty="0"/>
              <a:t>Leadership</a:t>
            </a:r>
          </a:p>
          <a:p>
            <a:pPr>
              <a:lnSpc>
                <a:spcPct val="90000"/>
              </a:lnSpc>
            </a:pPr>
            <a:endParaRPr lang="en-US" sz="2400" dirty="0"/>
          </a:p>
          <a:p>
            <a:pPr>
              <a:lnSpc>
                <a:spcPct val="90000"/>
              </a:lnSpc>
            </a:pPr>
            <a:r>
              <a:rPr lang="en-US" sz="2400" dirty="0"/>
              <a:t>Decision Making</a:t>
            </a:r>
          </a:p>
          <a:p>
            <a:pPr>
              <a:lnSpc>
                <a:spcPct val="90000"/>
              </a:lnSpc>
            </a:pPr>
            <a:endParaRPr lang="en-US" sz="2400" dirty="0"/>
          </a:p>
          <a:p>
            <a:pPr>
              <a:lnSpc>
                <a:spcPct val="90000"/>
              </a:lnSpc>
            </a:pPr>
            <a:r>
              <a:rPr lang="en-US" sz="2400" dirty="0"/>
              <a:t>Recruiting/Retaining</a:t>
            </a:r>
          </a:p>
          <a:p>
            <a:pPr>
              <a:lnSpc>
                <a:spcPct val="90000"/>
              </a:lnSpc>
              <a:buFontTx/>
              <a:buNone/>
            </a:pPr>
            <a:endParaRPr lang="en-US" sz="2400" dirty="0"/>
          </a:p>
          <a:p>
            <a:pPr>
              <a:lnSpc>
                <a:spcPct val="90000"/>
              </a:lnSpc>
            </a:pPr>
            <a:r>
              <a:rPr lang="en-US" sz="2400" dirty="0"/>
              <a:t>Fundraising</a:t>
            </a:r>
          </a:p>
          <a:p>
            <a:pPr>
              <a:lnSpc>
                <a:spcPct val="90000"/>
              </a:lnSpc>
              <a:buFontTx/>
              <a:buNone/>
            </a:pPr>
            <a:endParaRPr lang="en-US" sz="2400" dirty="0"/>
          </a:p>
          <a:p>
            <a:pPr>
              <a:lnSpc>
                <a:spcPct val="90000"/>
              </a:lnSpc>
            </a:pPr>
            <a:r>
              <a:rPr lang="en-US" sz="2400" dirty="0"/>
              <a:t>Projects and Activities</a:t>
            </a:r>
          </a:p>
          <a:p>
            <a:pPr>
              <a:lnSpc>
                <a:spcPct val="90000"/>
              </a:lnSpc>
              <a:buFontTx/>
              <a:buNone/>
            </a:pPr>
            <a:endParaRPr lang="en-US" sz="2400" dirty="0"/>
          </a:p>
          <a:p>
            <a:pPr>
              <a:lnSpc>
                <a:spcPct val="90000"/>
              </a:lnSpc>
            </a:pPr>
            <a:r>
              <a:rPr lang="en-US" sz="2400" dirty="0"/>
              <a:t>Evaluation and Sustainability</a:t>
            </a:r>
          </a:p>
        </p:txBody>
      </p:sp>
      <p:pic>
        <p:nvPicPr>
          <p:cNvPr id="4" name="Picture 4" descr="Aging"/>
          <p:cNvPicPr>
            <a:picLocks noChangeAspect="1" noChangeArrowheads="1"/>
          </p:cNvPicPr>
          <p:nvPr/>
        </p:nvPicPr>
        <p:blipFill>
          <a:blip r:embed="rId2" cstate="print"/>
          <a:srcRect/>
          <a:stretch>
            <a:fillRect/>
          </a:stretch>
        </p:blipFill>
        <p:spPr bwMode="auto">
          <a:xfrm>
            <a:off x="6400800" y="5867400"/>
            <a:ext cx="2262188" cy="549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ctr">
              <a:buNone/>
            </a:pPr>
            <a:r>
              <a:rPr lang="en-US" sz="4400" dirty="0" smtClean="0"/>
              <a:t>Advocacy Cycle Should Not be Forgotten</a:t>
            </a:r>
          </a:p>
          <a:p>
            <a:pPr algn="ctr">
              <a:buNone/>
            </a:pPr>
            <a:endParaRPr lang="en-US" sz="4400" dirty="0"/>
          </a:p>
          <a:p>
            <a:pPr algn="ctr">
              <a:buNone/>
            </a:pPr>
            <a:r>
              <a:rPr lang="en-US" sz="4400" dirty="0">
                <a:solidFill>
                  <a:schemeClr val="tx1"/>
                </a:solidFill>
                <a:latin typeface="+mn-lt"/>
                <a:ea typeface="+mn-ea"/>
                <a:cs typeface="+mn-cs"/>
              </a:rPr>
              <a:t>Voices should not be diminished</a:t>
            </a:r>
          </a:p>
          <a:p>
            <a:pPr algn="ctr">
              <a:buNone/>
            </a:pPr>
            <a:endParaRPr lang="en-US" sz="4400" dirty="0" smtClean="0"/>
          </a:p>
          <a:p>
            <a:pPr>
              <a:buNone/>
            </a:pPr>
            <a:endParaRPr lang="en-US" dirty="0"/>
          </a:p>
          <a:p>
            <a:pPr>
              <a:buNone/>
            </a:pPr>
            <a:endParaRPr lang="en-US" dirty="0"/>
          </a:p>
        </p:txBody>
      </p:sp>
      <p:pic>
        <p:nvPicPr>
          <p:cNvPr id="4" name="Picture 4" descr="Aging"/>
          <p:cNvPicPr>
            <a:picLocks noChangeAspect="1" noChangeArrowheads="1"/>
          </p:cNvPicPr>
          <p:nvPr/>
        </p:nvPicPr>
        <p:blipFill>
          <a:blip r:embed="rId2" cstate="print"/>
          <a:srcRect/>
          <a:stretch>
            <a:fillRect/>
          </a:stretch>
        </p:blipFill>
        <p:spPr bwMode="auto">
          <a:xfrm>
            <a:off x="6400800" y="5867400"/>
            <a:ext cx="2262188" cy="549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333</Words>
  <Application>Microsoft Office PowerPoint</Application>
  <PresentationFormat>On-screen Show (4:3)</PresentationFormat>
  <Paragraphs>144</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Default Design</vt:lpstr>
      <vt:lpstr>The Importance of Networking When Resources Are Tight  6th Annual National Conference for  Caregiving Coalitions  National Alliance for Caregiving</vt:lpstr>
      <vt:lpstr>PDA’s Mission</vt:lpstr>
      <vt:lpstr>PowerPoint Presentation</vt:lpstr>
      <vt:lpstr>Times of Change and Challenge </vt:lpstr>
      <vt:lpstr>Coalition and advocacy</vt:lpstr>
      <vt:lpstr>PowerPoint Presentation</vt:lpstr>
      <vt:lpstr>12 Keys</vt:lpstr>
      <vt:lpstr>12 Keys</vt:lpstr>
      <vt:lpstr>PowerPoint Presentation</vt:lpstr>
      <vt:lpstr>Advocacy cycle</vt:lpstr>
      <vt:lpstr>What can we do? Take I </vt:lpstr>
      <vt:lpstr> What can we do? Take II </vt:lpstr>
      <vt:lpstr>PowerPoint Presentation</vt:lpstr>
      <vt:lpstr> Focus </vt:lpstr>
      <vt:lpstr>  Things Are Happening  Out There   </vt:lpstr>
      <vt:lpstr> Change – How we handle it </vt:lpstr>
      <vt:lpstr>Paradigm shifts</vt:lpstr>
      <vt:lpstr>Action</vt:lpstr>
      <vt:lpstr>Action</vt:lpstr>
      <vt:lpstr>Need to Keep Acting</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Brian Duke</dc:creator>
  <cp:lastModifiedBy>Jordan Green</cp:lastModifiedBy>
  <cp:revision>12</cp:revision>
  <dcterms:created xsi:type="dcterms:W3CDTF">2012-06-23T23:42:49Z</dcterms:created>
  <dcterms:modified xsi:type="dcterms:W3CDTF">2012-06-25T12:57:00Z</dcterms:modified>
</cp:coreProperties>
</file>