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03" r:id="rId5"/>
    <p:sldMasterId id="2147483708" r:id="rId6"/>
  </p:sldMasterIdLst>
  <p:notesMasterIdLst>
    <p:notesMasterId r:id="rId16"/>
  </p:notesMasterIdLst>
  <p:handoutMasterIdLst>
    <p:handoutMasterId r:id="rId17"/>
  </p:handoutMasterIdLst>
  <p:sldIdLst>
    <p:sldId id="484" r:id="rId7"/>
    <p:sldId id="767" r:id="rId8"/>
    <p:sldId id="769" r:id="rId9"/>
    <p:sldId id="508" r:id="rId10"/>
    <p:sldId id="710" r:id="rId11"/>
    <p:sldId id="768" r:id="rId12"/>
    <p:sldId id="770" r:id="rId13"/>
    <p:sldId id="494" r:id="rId14"/>
    <p:sldId id="766" r:id="rId15"/>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Grace Whiting" initials="" lastIdx="0" clrIdx="0"/>
  <p:cmAuthor id="2" name="Karen Lindsey Marshall" initials="KLM" lastIdx="2" clrIdx="1">
    <p:extLst>
      <p:ext uri="{19B8F6BF-5375-455C-9EA6-DF929625EA0E}">
        <p15:presenceInfo xmlns:p15="http://schemas.microsoft.com/office/powerpoint/2012/main" userId="S::karen@caregiving.org::b2e5830c-00e8-45d6-8a35-1070b84102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E85"/>
    <a:srgbClr val="3C9CD7"/>
    <a:srgbClr val="58595B"/>
    <a:srgbClr val="DB2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7EEF-9A25-442E-A170-B8DF83697973}" v="3" dt="2021-10-08T10:18:32.683"/>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78966" autoAdjust="0"/>
  </p:normalViewPr>
  <p:slideViewPr>
    <p:cSldViewPr snapToGrid="0" snapToObjects="1">
      <p:cViewPr varScale="1">
        <p:scale>
          <a:sx n="80" d="100"/>
          <a:sy n="80" d="100"/>
        </p:scale>
        <p:origin x="23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indsey Marshall" userId="b2e5830c-00e8-45d6-8a35-1070b841024a" providerId="ADAL" clId="{22F87EEF-9A25-442E-A170-B8DF83697973}"/>
    <pc:docChg chg="undo custSel addSld delSld modSld">
      <pc:chgData name="Karen Lindsey Marshall" userId="b2e5830c-00e8-45d6-8a35-1070b841024a" providerId="ADAL" clId="{22F87EEF-9A25-442E-A170-B8DF83697973}" dt="2021-10-08T10:42:49.355" v="252" actId="27636"/>
      <pc:docMkLst>
        <pc:docMk/>
      </pc:docMkLst>
      <pc:sldChg chg="modSp mod">
        <pc:chgData name="Karen Lindsey Marshall" userId="b2e5830c-00e8-45d6-8a35-1070b841024a" providerId="ADAL" clId="{22F87EEF-9A25-442E-A170-B8DF83697973}" dt="2021-10-08T09:59:31.954" v="165" actId="20577"/>
        <pc:sldMkLst>
          <pc:docMk/>
          <pc:sldMk cId="359680072" sldId="484"/>
        </pc:sldMkLst>
        <pc:spChg chg="mod">
          <ac:chgData name="Karen Lindsey Marshall" userId="b2e5830c-00e8-45d6-8a35-1070b841024a" providerId="ADAL" clId="{22F87EEF-9A25-442E-A170-B8DF83697973}" dt="2021-10-08T09:59:31.954" v="165" actId="20577"/>
          <ac:spMkLst>
            <pc:docMk/>
            <pc:sldMk cId="359680072" sldId="484"/>
            <ac:spMk id="3" creationId="{00000000-0000-0000-0000-000000000000}"/>
          </ac:spMkLst>
        </pc:spChg>
      </pc:sldChg>
      <pc:sldChg chg="delSp add del setBg delDesignElem">
        <pc:chgData name="Karen Lindsey Marshall" userId="b2e5830c-00e8-45d6-8a35-1070b841024a" providerId="ADAL" clId="{22F87EEF-9A25-442E-A170-B8DF83697973}" dt="2021-10-08T10:33:07.661" v="250" actId="2696"/>
        <pc:sldMkLst>
          <pc:docMk/>
          <pc:sldMk cId="2330058760" sldId="514"/>
        </pc:sldMkLst>
        <pc:spChg chg="del">
          <ac:chgData name="Karen Lindsey Marshall" userId="b2e5830c-00e8-45d6-8a35-1070b841024a" providerId="ADAL" clId="{22F87EEF-9A25-442E-A170-B8DF83697973}" dt="2021-10-08T10:18:12.189" v="176"/>
          <ac:spMkLst>
            <pc:docMk/>
            <pc:sldMk cId="2330058760" sldId="514"/>
            <ac:spMk id="3077" creationId="{1DB7C82F-AB7E-4F0C-B829-FA1B9C415180}"/>
          </ac:spMkLst>
        </pc:spChg>
      </pc:sldChg>
      <pc:sldChg chg="modSp mod">
        <pc:chgData name="Karen Lindsey Marshall" userId="b2e5830c-00e8-45d6-8a35-1070b841024a" providerId="ADAL" clId="{22F87EEF-9A25-442E-A170-B8DF83697973}" dt="2021-10-08T10:42:49.355" v="252" actId="27636"/>
        <pc:sldMkLst>
          <pc:docMk/>
          <pc:sldMk cId="4292764592" sldId="766"/>
        </pc:sldMkLst>
        <pc:spChg chg="mod">
          <ac:chgData name="Karen Lindsey Marshall" userId="b2e5830c-00e8-45d6-8a35-1070b841024a" providerId="ADAL" clId="{22F87EEF-9A25-442E-A170-B8DF83697973}" dt="2021-10-08T10:42:49.355" v="252" actId="27636"/>
          <ac:spMkLst>
            <pc:docMk/>
            <pc:sldMk cId="4292764592" sldId="766"/>
            <ac:spMk id="3" creationId="{00000000-0000-0000-0000-000000000000}"/>
          </ac:spMkLst>
        </pc:spChg>
      </pc:sldChg>
      <pc:sldChg chg="modSp mod">
        <pc:chgData name="Karen Lindsey Marshall" userId="b2e5830c-00e8-45d6-8a35-1070b841024a" providerId="ADAL" clId="{22F87EEF-9A25-442E-A170-B8DF83697973}" dt="2021-10-08T09:53:47.782" v="74" actId="20577"/>
        <pc:sldMkLst>
          <pc:docMk/>
          <pc:sldMk cId="3606574457" sldId="767"/>
        </pc:sldMkLst>
        <pc:spChg chg="mod">
          <ac:chgData name="Karen Lindsey Marshall" userId="b2e5830c-00e8-45d6-8a35-1070b841024a" providerId="ADAL" clId="{22F87EEF-9A25-442E-A170-B8DF83697973}" dt="2021-10-08T09:53:47.782" v="74" actId="20577"/>
          <ac:spMkLst>
            <pc:docMk/>
            <pc:sldMk cId="3606574457" sldId="767"/>
            <ac:spMk id="3" creationId="{C23A2B6A-7488-4A27-AE30-F0451FA90FB2}"/>
          </ac:spMkLst>
        </pc:spChg>
      </pc:sldChg>
      <pc:sldChg chg="modSp mod">
        <pc:chgData name="Karen Lindsey Marshall" userId="b2e5830c-00e8-45d6-8a35-1070b841024a" providerId="ADAL" clId="{22F87EEF-9A25-442E-A170-B8DF83697973}" dt="2021-10-08T09:58:44.788" v="159" actId="14826"/>
        <pc:sldMkLst>
          <pc:docMk/>
          <pc:sldMk cId="4089907332" sldId="768"/>
        </pc:sldMkLst>
        <pc:spChg chg="mod">
          <ac:chgData name="Karen Lindsey Marshall" userId="b2e5830c-00e8-45d6-8a35-1070b841024a" providerId="ADAL" clId="{22F87EEF-9A25-442E-A170-B8DF83697973}" dt="2021-10-08T09:54:27.800" v="155" actId="27636"/>
          <ac:spMkLst>
            <pc:docMk/>
            <pc:sldMk cId="4089907332" sldId="768"/>
            <ac:spMk id="2" creationId="{BD1737AB-5273-42A8-9B37-D1C832019C0B}"/>
          </ac:spMkLst>
        </pc:spChg>
        <pc:spChg chg="mod">
          <ac:chgData name="Karen Lindsey Marshall" userId="b2e5830c-00e8-45d6-8a35-1070b841024a" providerId="ADAL" clId="{22F87EEF-9A25-442E-A170-B8DF83697973}" dt="2021-10-08T09:55:39.195" v="158" actId="20577"/>
          <ac:spMkLst>
            <pc:docMk/>
            <pc:sldMk cId="4089907332" sldId="768"/>
            <ac:spMk id="3" creationId="{C23A2B6A-7488-4A27-AE30-F0451FA90FB2}"/>
          </ac:spMkLst>
        </pc:spChg>
        <pc:picChg chg="mod">
          <ac:chgData name="Karen Lindsey Marshall" userId="b2e5830c-00e8-45d6-8a35-1070b841024a" providerId="ADAL" clId="{22F87EEF-9A25-442E-A170-B8DF83697973}" dt="2021-10-08T09:58:44.788" v="159" actId="14826"/>
          <ac:picMkLst>
            <pc:docMk/>
            <pc:sldMk cId="4089907332" sldId="768"/>
            <ac:picMk id="4" creationId="{6C208E8F-8B81-4C3E-A748-559DE940F139}"/>
          </ac:picMkLst>
        </pc:picChg>
      </pc:sldChg>
      <pc:sldChg chg="delSp modSp mod">
        <pc:chgData name="Karen Lindsey Marshall" userId="b2e5830c-00e8-45d6-8a35-1070b841024a" providerId="ADAL" clId="{22F87EEF-9A25-442E-A170-B8DF83697973}" dt="2021-10-08T10:18:57.932" v="249" actId="20577"/>
        <pc:sldMkLst>
          <pc:docMk/>
          <pc:sldMk cId="2761285120" sldId="770"/>
        </pc:sldMkLst>
        <pc:spChg chg="mod">
          <ac:chgData name="Karen Lindsey Marshall" userId="b2e5830c-00e8-45d6-8a35-1070b841024a" providerId="ADAL" clId="{22F87EEF-9A25-442E-A170-B8DF83697973}" dt="2021-10-08T10:00:38.538" v="174" actId="20577"/>
          <ac:spMkLst>
            <pc:docMk/>
            <pc:sldMk cId="2761285120" sldId="770"/>
            <ac:spMk id="2" creationId="{46742878-047E-4FC3-B9E7-6CBEA88BEA68}"/>
          </ac:spMkLst>
        </pc:spChg>
        <pc:spChg chg="mod">
          <ac:chgData name="Karen Lindsey Marshall" userId="b2e5830c-00e8-45d6-8a35-1070b841024a" providerId="ADAL" clId="{22F87EEF-9A25-442E-A170-B8DF83697973}" dt="2021-10-08T10:18:57.932" v="249" actId="20577"/>
          <ac:spMkLst>
            <pc:docMk/>
            <pc:sldMk cId="2761285120" sldId="770"/>
            <ac:spMk id="5" creationId="{E43807CD-CF1A-42E8-BD2E-D25A16E2E1C9}"/>
          </ac:spMkLst>
        </pc:spChg>
        <pc:picChg chg="del">
          <ac:chgData name="Karen Lindsey Marshall" userId="b2e5830c-00e8-45d6-8a35-1070b841024a" providerId="ADAL" clId="{22F87EEF-9A25-442E-A170-B8DF83697973}" dt="2021-10-08T10:18:21.308" v="177" actId="478"/>
          <ac:picMkLst>
            <pc:docMk/>
            <pc:sldMk cId="2761285120" sldId="770"/>
            <ac:picMk id="1040" creationId="{75F30F68-EA04-41CE-B2A7-FA756A5C981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A691-69E1-4532-BC9B-C253FA141E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EAC17F5-D776-4F96-9AA6-0F39F25C7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D2D5D-3E0A-4700-9D28-125492D12B13}" type="datetimeFigureOut">
              <a:rPr lang="en-US" smtClean="0"/>
              <a:t>10/8/2021</a:t>
            </a:fld>
            <a:endParaRPr lang="en-US" dirty="0"/>
          </a:p>
        </p:txBody>
      </p:sp>
      <p:sp>
        <p:nvSpPr>
          <p:cNvPr id="4" name="Footer Placeholder 3">
            <a:extLst>
              <a:ext uri="{FF2B5EF4-FFF2-40B4-BE49-F238E27FC236}">
                <a16:creationId xmlns:a16="http://schemas.microsoft.com/office/drawing/2014/main" id="{E4140B60-B772-413B-8EA7-ABF99E35E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DB88B6-939F-438B-A096-97D6FCB589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DA3C9-8E39-4CEB-8DD9-DE87FA1CF37D}" type="slidenum">
              <a:rPr lang="en-US" smtClean="0"/>
              <a:t>‹#›</a:t>
            </a:fld>
            <a:endParaRPr lang="en-US" dirty="0"/>
          </a:p>
        </p:txBody>
      </p:sp>
    </p:spTree>
    <p:extLst>
      <p:ext uri="{BB962C8B-B14F-4D97-AF65-F5344CB8AC3E}">
        <p14:creationId xmlns:p14="http://schemas.microsoft.com/office/powerpoint/2010/main" val="188732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BD7A5-6957-3944-B760-FA6A9312C28C}" type="datetimeFigureOut">
              <a:rPr lang="en-US" smtClean="0"/>
              <a:t>10/8/2021</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49FBD-1BA8-C648-8FA1-B2EBE699F1E9}"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1</a:t>
            </a:fld>
            <a:endParaRPr lang="en-US" dirty="0"/>
          </a:p>
        </p:txBody>
      </p:sp>
    </p:spTree>
    <p:extLst>
      <p:ext uri="{BB962C8B-B14F-4D97-AF65-F5344CB8AC3E}">
        <p14:creationId xmlns:p14="http://schemas.microsoft.com/office/powerpoint/2010/main" val="178593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2</a:t>
            </a:fld>
            <a:endParaRPr lang="en-US" dirty="0"/>
          </a:p>
        </p:txBody>
      </p:sp>
    </p:spTree>
    <p:extLst>
      <p:ext uri="{BB962C8B-B14F-4D97-AF65-F5344CB8AC3E}">
        <p14:creationId xmlns:p14="http://schemas.microsoft.com/office/powerpoint/2010/main" val="203322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3</a:t>
            </a:fld>
            <a:endParaRPr lang="en-US" dirty="0"/>
          </a:p>
        </p:txBody>
      </p:sp>
    </p:spTree>
    <p:extLst>
      <p:ext uri="{BB962C8B-B14F-4D97-AF65-F5344CB8AC3E}">
        <p14:creationId xmlns:p14="http://schemas.microsoft.com/office/powerpoint/2010/main" val="386772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6</a:t>
            </a:fld>
            <a:endParaRPr lang="en-US" dirty="0"/>
          </a:p>
        </p:txBody>
      </p:sp>
    </p:spTree>
    <p:extLst>
      <p:ext uri="{BB962C8B-B14F-4D97-AF65-F5344CB8AC3E}">
        <p14:creationId xmlns:p14="http://schemas.microsoft.com/office/powerpoint/2010/main" val="279142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7</a:t>
            </a:fld>
            <a:endParaRPr lang="en-US" dirty="0"/>
          </a:p>
        </p:txBody>
      </p:sp>
    </p:spTree>
    <p:extLst>
      <p:ext uri="{BB962C8B-B14F-4D97-AF65-F5344CB8AC3E}">
        <p14:creationId xmlns:p14="http://schemas.microsoft.com/office/powerpoint/2010/main" val="107203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0146" y="2467765"/>
            <a:ext cx="5783580" cy="2705947"/>
          </a:xfrm>
        </p:spPr>
        <p:txBody>
          <a:bodyPr anchor="b">
            <a:norm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290146" y="5278064"/>
            <a:ext cx="5783580" cy="1876530"/>
          </a:xfrm>
        </p:spPr>
        <p:txBody>
          <a:bodyPr>
            <a:normAutofit/>
          </a:bodyPr>
          <a:lstStyle>
            <a:lvl1pPr marL="0" indent="0" algn="l">
              <a:spcBef>
                <a:spcPts val="550"/>
              </a:spcBef>
              <a:buNone/>
              <a:defRPr sz="2200">
                <a:solidFill>
                  <a:schemeClr val="tx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170207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55664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62954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899A9-C3D1-446E-9BE9-6587A32768D5}" type="datetimeFigureOut">
              <a:rPr lang="en-US" smtClean="0"/>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A09FA4-EC1D-4C57-AF7B-345B0F954689}" type="slidenum">
              <a:rPr lang="en-US" smtClean="0"/>
              <a:t>‹#›</a:t>
            </a:fld>
            <a:endParaRPr lang="en-US" dirty="0"/>
          </a:p>
        </p:txBody>
      </p:sp>
    </p:spTree>
    <p:extLst>
      <p:ext uri="{BB962C8B-B14F-4D97-AF65-F5344CB8AC3E}">
        <p14:creationId xmlns:p14="http://schemas.microsoft.com/office/powerpoint/2010/main" val="425474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428068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240176" y="3241823"/>
            <a:ext cx="5704596" cy="18098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0177" y="5221458"/>
            <a:ext cx="5524060" cy="1779100"/>
          </a:xfrm>
          <a:prstGeom prst="rect">
            <a:avLst/>
          </a:prstGeom>
        </p:spPr>
        <p:txBody>
          <a:bodyPr vert="horz" lIns="91440" tIns="45720" rIns="91440" bIns="45720" rtlCol="0">
            <a:normAutofit/>
          </a:bodyPr>
          <a:lstStyle/>
          <a:p>
            <a:pPr lvl="0"/>
            <a:r>
              <a:rPr lang="en-US"/>
              <a:t>Click to edit Master text style</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4846" y="5407464"/>
            <a:ext cx="2295379" cy="2364936"/>
          </a:xfrm>
          <a:prstGeom prst="rect">
            <a:avLst/>
          </a:prstGeom>
        </p:spPr>
      </p:pic>
    </p:spTree>
    <p:extLst>
      <p:ext uri="{BB962C8B-B14F-4D97-AF65-F5344CB8AC3E}">
        <p14:creationId xmlns:p14="http://schemas.microsoft.com/office/powerpoint/2010/main" val="703470759"/>
      </p:ext>
    </p:extLst>
  </p:cSld>
  <p:clrMap bg1="lt1" tx1="dk1" bg2="lt2" tx2="dk2" accent1="accent1" accent2="accent2" accent3="accent3" accent4="accent4" accent5="accent5" accent6="accent6" hlink="hlink" folHlink="folHlink"/>
  <p:sldLayoutIdLst>
    <p:sldLayoutId id="2147483702" r:id="rId1"/>
    <p:sldLayoutId id="2147483707" r:id="rId2"/>
  </p:sldLayoutIdLst>
  <p:hf sldNum="0" hdr="0" dt="0"/>
  <p:txStyles>
    <p:titleStyle>
      <a:lvl1pPr algn="l" defTabSz="1005840" rtl="0" eaLnBrk="1" latinLnBrk="0" hangingPunct="1">
        <a:lnSpc>
          <a:spcPct val="90000"/>
        </a:lnSpc>
        <a:spcBef>
          <a:spcPct val="0"/>
        </a:spcBef>
        <a:buNone/>
        <a:defRPr sz="3300" kern="1200">
          <a:solidFill>
            <a:schemeClr val="tx2"/>
          </a:solidFill>
          <a:latin typeface="Arial" charset="0"/>
          <a:ea typeface="Arial" charset="0"/>
          <a:cs typeface="Arial" charset="0"/>
        </a:defRPr>
      </a:lvl1pPr>
    </p:titleStyle>
    <p:bodyStyle>
      <a:lvl1pPr marL="0" indent="0" algn="l" defTabSz="1005840" rtl="0" eaLnBrk="1" latinLnBrk="0" hangingPunct="1">
        <a:lnSpc>
          <a:spcPct val="90000"/>
        </a:lnSpc>
        <a:spcBef>
          <a:spcPts val="1100"/>
        </a:spcBef>
        <a:buFont typeface="Arial"/>
        <a:buNone/>
        <a:defRPr sz="220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924859"/>
      </p:ext>
    </p:extLst>
  </p:cSld>
  <p:clrMap bg1="lt1" tx1="dk1" bg2="lt2" tx2="dk2" accent1="accent1" accent2="accent2" accent3="accent3" accent4="accent4" accent5="accent5" accent6="accent6" hlink="hlink" folHlink="folHlink"/>
  <p:sldLayoutIdLst>
    <p:sldLayoutId id="2147483704" r:id="rId1"/>
    <p:sldLayoutId id="2147483706" r:id="rId2"/>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217924"/>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us06web.zoom.us/rec/share/WQnJU9psXb9Y3m5pO6xMbZ5Fzk-kSc7UnfNcWf8w1Bk6cytuMX7nHqpgAZ_FIBM.AuUknbWYE9jFGWEF?startTime=1588272646000"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rose.1482@osu.edu" TargetMode="External"/><Relationship Id="rId2" Type="http://schemas.openxmlformats.org/officeDocument/2006/relationships/hyperlink" Target="mailto:mike@caregiving.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5" y="4284789"/>
            <a:ext cx="6086684" cy="1814560"/>
          </a:xfrm>
        </p:spPr>
        <p:txBody>
          <a:bodyPr>
            <a:normAutofit/>
          </a:bodyPr>
          <a:lstStyle/>
          <a:p>
            <a:br>
              <a:rPr lang="en-US" dirty="0"/>
            </a:b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5610834"/>
            <a:ext cx="6341767" cy="1850589"/>
          </a:xfrm>
        </p:spPr>
        <p:txBody>
          <a:bodyPr>
            <a:normAutofit/>
          </a:bodyPr>
          <a:lstStyle/>
          <a:p>
            <a:r>
              <a:rPr lang="en-US" b="1" dirty="0">
                <a:latin typeface="Helvetica" panose="020B0604020202020204" pitchFamily="34" charset="0"/>
                <a:cs typeface="Helvetica" panose="020B0604020202020204" pitchFamily="34" charset="0"/>
              </a:rPr>
              <a:t>Policy Webinar: Financial Security and Caregiver Friendly Workplaces</a:t>
            </a:r>
          </a:p>
          <a:p>
            <a:r>
              <a:rPr lang="en-US" sz="1980" dirty="0">
                <a:latin typeface="Helvetica" panose="020B0604020202020204" pitchFamily="34" charset="0"/>
                <a:cs typeface="Helvetica" panose="020B0604020202020204" pitchFamily="34" charset="0"/>
              </a:rPr>
              <a:t>October 27, 2021, 2:00 pm EDT</a:t>
            </a:r>
          </a:p>
          <a:p>
            <a:endParaRPr lang="en-US" dirty="0"/>
          </a:p>
          <a:p>
            <a:endParaRPr lang="en-US" dirty="0"/>
          </a:p>
          <a:p>
            <a:endParaRPr lang="en-US" dirty="0"/>
          </a:p>
        </p:txBody>
      </p:sp>
      <p:pic>
        <p:nvPicPr>
          <p:cNvPr id="4" name="Content Placeholder 8" descr="A picture containing sign, drawing&#10;&#10;Description automatically generated">
            <a:extLst>
              <a:ext uri="{FF2B5EF4-FFF2-40B4-BE49-F238E27FC236}">
                <a16:creationId xmlns:a16="http://schemas.microsoft.com/office/drawing/2014/main" id="{67918FFE-80D7-4AB2-B55F-606757F017C2}"/>
              </a:ext>
            </a:extLst>
          </p:cNvPr>
          <p:cNvPicPr>
            <a:picLocks noChangeAspect="1"/>
          </p:cNvPicPr>
          <p:nvPr/>
        </p:nvPicPr>
        <p:blipFill rotWithShape="1">
          <a:blip r:embed="rId3"/>
          <a:srcRect t="11696" b="4685"/>
          <a:stretch/>
        </p:blipFill>
        <p:spPr>
          <a:xfrm>
            <a:off x="141831" y="3172199"/>
            <a:ext cx="5139858" cy="2007102"/>
          </a:xfrm>
          <a:prstGeom prst="rect">
            <a:avLst/>
          </a:prstGeom>
        </p:spPr>
      </p:pic>
      <p:sp>
        <p:nvSpPr>
          <p:cNvPr id="5" name="TextBox 4">
            <a:extLst>
              <a:ext uri="{FF2B5EF4-FFF2-40B4-BE49-F238E27FC236}">
                <a16:creationId xmlns:a16="http://schemas.microsoft.com/office/drawing/2014/main" id="{CD2D72D9-1F8A-4A58-A5FB-CB38CA232F1A}"/>
              </a:ext>
            </a:extLst>
          </p:cNvPr>
          <p:cNvSpPr txBox="1"/>
          <p:nvPr/>
        </p:nvSpPr>
        <p:spPr>
          <a:xfrm>
            <a:off x="290145" y="6962415"/>
            <a:ext cx="5160160" cy="584775"/>
          </a:xfrm>
          <a:prstGeom prst="rect">
            <a:avLst/>
          </a:prstGeom>
          <a:noFill/>
        </p:spPr>
        <p:txBody>
          <a:bodyPr wrap="square" rtlCol="0">
            <a:spAutoFit/>
          </a:bodyPr>
          <a:lstStyle/>
          <a:p>
            <a:pPr algn="ctr"/>
            <a:r>
              <a:rPr lang="en-US" sz="1600" b="1" i="1" dirty="0">
                <a:latin typeface="Helvetica" panose="020B0604020202020204" pitchFamily="34" charset="0"/>
                <a:cs typeface="Helvetica" panose="020B0604020202020204" pitchFamily="34" charset="0"/>
              </a:rPr>
              <a:t>A project of NAC made possible through support from EMD Serono, Inc.</a:t>
            </a:r>
            <a:endParaRPr lang="en-US" sz="1600" b="1" i="1" dirty="0"/>
          </a:p>
        </p:txBody>
      </p:sp>
    </p:spTree>
    <p:extLst>
      <p:ext uri="{BB962C8B-B14F-4D97-AF65-F5344CB8AC3E}">
        <p14:creationId xmlns:p14="http://schemas.microsoft.com/office/powerpoint/2010/main" val="35968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37AB-5273-42A8-9B37-D1C832019C0B}"/>
              </a:ext>
            </a:extLst>
          </p:cNvPr>
          <p:cNvSpPr>
            <a:spLocks noGrp="1"/>
          </p:cNvSpPr>
          <p:nvPr>
            <p:ph type="title"/>
          </p:nvPr>
        </p:nvSpPr>
        <p:spPr/>
        <p:txBody>
          <a:bodyPr/>
          <a:lstStyle/>
          <a:p>
            <a:r>
              <a:rPr lang="en-US" sz="2400" cap="all" dirty="0">
                <a:solidFill>
                  <a:srgbClr val="0F2D52"/>
                </a:solidFill>
                <a:latin typeface="Helvetica Neue Condensed" panose="02000503000000020004" pitchFamily="2" charset="0"/>
              </a:rPr>
              <a:t>Agenda</a:t>
            </a:r>
            <a:endParaRPr lang="en-US" dirty="0"/>
          </a:p>
        </p:txBody>
      </p:sp>
      <p:sp>
        <p:nvSpPr>
          <p:cNvPr id="3" name="Content Placeholder 2">
            <a:extLst>
              <a:ext uri="{FF2B5EF4-FFF2-40B4-BE49-F238E27FC236}">
                <a16:creationId xmlns:a16="http://schemas.microsoft.com/office/drawing/2014/main" id="{C23A2B6A-7488-4A27-AE30-F0451FA90FB2}"/>
              </a:ext>
            </a:extLst>
          </p:cNvPr>
          <p:cNvSpPr>
            <a:spLocks noGrp="1"/>
          </p:cNvSpPr>
          <p:nvPr>
            <p:ph idx="1"/>
          </p:nvPr>
        </p:nvSpPr>
        <p:spPr>
          <a:xfrm>
            <a:off x="1457179" y="1577591"/>
            <a:ext cx="7909706" cy="5422967"/>
          </a:xfrm>
        </p:spPr>
        <p:txBody>
          <a:bodyPr>
            <a:normAutofit/>
          </a:bodyPr>
          <a:lstStyle/>
          <a:p>
            <a:pPr marL="514350" indent="-514350">
              <a:buAutoNum type="romanUcPeriod"/>
            </a:pPr>
            <a:r>
              <a:rPr lang="en-US" sz="2800" dirty="0">
                <a:latin typeface="Helvetica Neue"/>
              </a:rPr>
              <a:t>Welcome &amp; Cohort Introductions</a:t>
            </a:r>
          </a:p>
          <a:p>
            <a:pPr lvl="1" indent="0">
              <a:buNone/>
            </a:pPr>
            <a:r>
              <a:rPr lang="en-US" sz="2800" dirty="0">
                <a:solidFill>
                  <a:srgbClr val="064E85"/>
                </a:solidFill>
                <a:latin typeface="Helvetica Neue"/>
              </a:rPr>
              <a:t>- </a:t>
            </a:r>
            <a:r>
              <a:rPr lang="en-US" sz="2800" dirty="0">
                <a:latin typeface="Helvetica Neue"/>
              </a:rPr>
              <a:t>NAC Team</a:t>
            </a:r>
          </a:p>
          <a:p>
            <a:pPr marL="514350" indent="-514350">
              <a:buAutoNum type="romanUcPeriod"/>
            </a:pPr>
            <a:r>
              <a:rPr lang="en-US" sz="2800" dirty="0">
                <a:latin typeface="Helvetica Neue"/>
              </a:rPr>
              <a:t>Panelists</a:t>
            </a:r>
          </a:p>
          <a:p>
            <a:pPr lvl="1" indent="0">
              <a:buNone/>
            </a:pPr>
            <a:r>
              <a:rPr lang="en-US" sz="2800" dirty="0">
                <a:solidFill>
                  <a:srgbClr val="064E85"/>
                </a:solidFill>
                <a:latin typeface="Helvetica Neue"/>
              </a:rPr>
              <a:t>- [List]</a:t>
            </a:r>
            <a:endParaRPr lang="en-US" sz="2800" dirty="0">
              <a:latin typeface="Helvetica Neue"/>
            </a:endParaRPr>
          </a:p>
          <a:p>
            <a:pPr marL="514350" indent="-514350">
              <a:buAutoNum type="romanUcPeriod"/>
            </a:pPr>
            <a:endParaRPr lang="en-US" sz="2800" dirty="0">
              <a:latin typeface="Helvetica Neue"/>
            </a:endParaRPr>
          </a:p>
          <a:p>
            <a:pPr marL="514350" indent="-514350">
              <a:buAutoNum type="romanUcPeriod"/>
            </a:pPr>
            <a:r>
              <a:rPr lang="en-US" sz="2800" dirty="0"/>
              <a:t>Q&amp;A/Open Discussion</a:t>
            </a:r>
          </a:p>
          <a:p>
            <a:pPr marL="514350" indent="-514350">
              <a:buAutoNum type="romanUcPeriod"/>
            </a:pPr>
            <a:r>
              <a:rPr lang="en-US" sz="2800" dirty="0"/>
              <a:t>Closing Remarks and Announcements</a:t>
            </a:r>
          </a:p>
          <a:p>
            <a:pPr marL="514350"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p:txBody>
      </p:sp>
    </p:spTree>
    <p:extLst>
      <p:ext uri="{BB962C8B-B14F-4D97-AF65-F5344CB8AC3E}">
        <p14:creationId xmlns:p14="http://schemas.microsoft.com/office/powerpoint/2010/main" val="360657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MEET THE COHORT!</a:t>
            </a:r>
          </a:p>
        </p:txBody>
      </p:sp>
      <p:sp>
        <p:nvSpPr>
          <p:cNvPr id="3" name="Content Placeholder 2">
            <a:extLst>
              <a:ext uri="{FF2B5EF4-FFF2-40B4-BE49-F238E27FC236}">
                <a16:creationId xmlns:a16="http://schemas.microsoft.com/office/drawing/2014/main" id="{4241013B-62D3-4A62-B1A2-F10DFE6A7463}"/>
              </a:ext>
            </a:extLst>
          </p:cNvPr>
          <p:cNvSpPr>
            <a:spLocks noGrp="1"/>
          </p:cNvSpPr>
          <p:nvPr>
            <p:ph idx="1"/>
          </p:nvPr>
        </p:nvSpPr>
        <p:spPr>
          <a:xfrm>
            <a:off x="1457179" y="1647930"/>
            <a:ext cx="7909706" cy="5352628"/>
          </a:xfrm>
        </p:spPr>
        <p:txBody>
          <a:bodyPr>
            <a:normAutofit/>
          </a:bodyPr>
          <a:lstStyle/>
          <a:p>
            <a:r>
              <a:rPr lang="en-US" sz="3200" dirty="0">
                <a:latin typeface="Helvetica Neue Condensed" panose="02000503000000020004"/>
              </a:rPr>
              <a:t>Arizona</a:t>
            </a:r>
          </a:p>
          <a:p>
            <a:endParaRPr lang="en-US" sz="3200" dirty="0">
              <a:latin typeface="Helvetica Neue Condensed" panose="02000503000000020004"/>
            </a:endParaRPr>
          </a:p>
          <a:p>
            <a:r>
              <a:rPr lang="en-US" sz="3200" dirty="0">
                <a:latin typeface="Helvetica Neue Condensed" panose="02000503000000020004"/>
              </a:rPr>
              <a:t>Florida</a:t>
            </a:r>
          </a:p>
          <a:p>
            <a:endParaRPr lang="en-US" sz="3200" dirty="0">
              <a:latin typeface="Helvetica Neue Condensed" panose="02000503000000020004"/>
            </a:endParaRPr>
          </a:p>
          <a:p>
            <a:r>
              <a:rPr lang="en-US" sz="3200" dirty="0">
                <a:latin typeface="Helvetica Neue Condensed" panose="02000503000000020004"/>
              </a:rPr>
              <a:t>North Carolina</a:t>
            </a:r>
          </a:p>
          <a:p>
            <a:endParaRPr lang="en-US" sz="3200" dirty="0">
              <a:latin typeface="Helvetica Neue Condensed" panose="02000503000000020004"/>
            </a:endParaRPr>
          </a:p>
          <a:p>
            <a:r>
              <a:rPr lang="en-US" sz="3200" dirty="0">
                <a:latin typeface="Helvetica Neue Condensed" panose="02000503000000020004"/>
              </a:rPr>
              <a:t>Ohio</a:t>
            </a:r>
          </a:p>
          <a:p>
            <a:endParaRPr lang="en-US" sz="3200" dirty="0">
              <a:latin typeface="Helvetica Neue Condensed" panose="02000503000000020004"/>
            </a:endParaRPr>
          </a:p>
          <a:p>
            <a:r>
              <a:rPr lang="en-US" sz="3200" dirty="0">
                <a:latin typeface="Helvetica Neue Condensed" panose="02000503000000020004"/>
              </a:rPr>
              <a:t>Utah</a:t>
            </a:r>
          </a:p>
        </p:txBody>
      </p:sp>
    </p:spTree>
    <p:extLst>
      <p:ext uri="{BB962C8B-B14F-4D97-AF65-F5344CB8AC3E}">
        <p14:creationId xmlns:p14="http://schemas.microsoft.com/office/powerpoint/2010/main" val="12287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70044"/>
            <a:ext cx="7015088" cy="5632311"/>
          </a:xfrm>
          <a:prstGeom prst="rect">
            <a:avLst/>
          </a:prstGeom>
          <a:noFill/>
        </p:spPr>
        <p:txBody>
          <a:bodyPr wrap="square" rtlCol="0">
            <a:spAutoFit/>
          </a:bodyPr>
          <a:lstStyle/>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California</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Donna Benton, PhD</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 is a research associate professor of gerontology. She is the director of the USC Family Caregiver Support Center at the USC Leonard Davis School of Gerontology. She just finished as co-chair for the California Taskforce on Family Caregiving, which led to a report which outlines recommendations for supporting family caregivers throughout the diverse communities in CA. She has worked in the field of aging for over 30 years. She is committed to promoting collaborative partnerships that enhance service delivery for families caring for older adults with long-term memory and health problems. </a:t>
            </a:r>
          </a:p>
          <a:p>
            <a:pPr lvl="0" defTabSz="457200">
              <a:defRPr/>
            </a:pPr>
            <a:endParaRPr lang="en-US" sz="1200"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Hawaii</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Gary Simon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State President of AARP Hawaii and President of the Hawaii Family Caregiver Coalition.  He also is the Vice Chair for the State of Hawai‘i Policy Advisory Board for Elder Affairs.  Before his retirement from St. Francis Healthcare System in 2019, Simon was the Director of Corporate Affairs and Advocacy for St. Francis and previously served as Executive Director of St. Francis Hospice.”</a:t>
            </a: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Maryland</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Jennifer Eastman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Director of Community Living Policy at the Maryland Department of Disabilities, the only cabinet-level department in the nation that represents people of all disabilities. Her work focuses on developing programs and policies aimed at empowering people with disabilities to self-direct their services and supports and to live meaningfully within their communities. She is a qualified program developer with a record of establishing organizational and government capacity to support vulnerable populations. She also chairs Maryland Commission on Caregiving.</a:t>
            </a: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0">
            <a:extLst>
              <a:ext uri="{FF2B5EF4-FFF2-40B4-BE49-F238E27FC236}">
                <a16:creationId xmlns:a16="http://schemas.microsoft.com/office/drawing/2014/main" id="{68772229-EF29-854A-8AAA-00314D3EA506}"/>
              </a:ext>
            </a:extLst>
          </p:cNvPr>
          <p:cNvPicPr>
            <a:picLocks noChangeAspect="1"/>
          </p:cNvPicPr>
          <p:nvPr/>
        </p:nvPicPr>
        <p:blipFill>
          <a:blip r:embed="rId3"/>
          <a:srcRect/>
          <a:stretch/>
        </p:blipFill>
        <p:spPr>
          <a:xfrm>
            <a:off x="1496591" y="1122719"/>
            <a:ext cx="894917" cy="1018606"/>
          </a:xfrm>
          <a:prstGeom prst="rect">
            <a:avLst/>
          </a:prstGeom>
        </p:spPr>
      </p:pic>
      <p:pic>
        <p:nvPicPr>
          <p:cNvPr id="23" name="Picture 22">
            <a:extLst>
              <a:ext uri="{FF2B5EF4-FFF2-40B4-BE49-F238E27FC236}">
                <a16:creationId xmlns:a16="http://schemas.microsoft.com/office/drawing/2014/main" id="{D95514A9-6A36-5A4A-90FB-B0AC7E5F731F}"/>
              </a:ext>
            </a:extLst>
          </p:cNvPr>
          <p:cNvPicPr>
            <a:picLocks noChangeAspect="1"/>
          </p:cNvPicPr>
          <p:nvPr/>
        </p:nvPicPr>
        <p:blipFill>
          <a:blip r:embed="rId4"/>
          <a:srcRect/>
          <a:stretch/>
        </p:blipFill>
        <p:spPr>
          <a:xfrm>
            <a:off x="1478520" y="3049222"/>
            <a:ext cx="894917" cy="937889"/>
          </a:xfrm>
          <a:prstGeom prst="rect">
            <a:avLst/>
          </a:prstGeom>
        </p:spPr>
      </p:pic>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3" name="Picture 12">
            <a:extLst>
              <a:ext uri="{FF2B5EF4-FFF2-40B4-BE49-F238E27FC236}">
                <a16:creationId xmlns:a16="http://schemas.microsoft.com/office/drawing/2014/main" id="{D2881910-D3FE-4CB4-8361-FAB07CDF1AE2}"/>
              </a:ext>
            </a:extLst>
          </p:cNvPr>
          <p:cNvPicPr>
            <a:picLocks noChangeAspect="1"/>
          </p:cNvPicPr>
          <p:nvPr/>
        </p:nvPicPr>
        <p:blipFill>
          <a:blip r:embed="rId5"/>
          <a:srcRect/>
          <a:stretch/>
        </p:blipFill>
        <p:spPr>
          <a:xfrm>
            <a:off x="1460450" y="4726149"/>
            <a:ext cx="880816" cy="937888"/>
          </a:xfrm>
          <a:prstGeom prst="rect">
            <a:avLst/>
          </a:prstGeom>
        </p:spPr>
      </p:pic>
    </p:spTree>
    <p:extLst>
      <p:ext uri="{BB962C8B-B14F-4D97-AF65-F5344CB8AC3E}">
        <p14:creationId xmlns:p14="http://schemas.microsoft.com/office/powerpoint/2010/main" val="386784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39340"/>
            <a:ext cx="7015088" cy="4062651"/>
          </a:xfrm>
          <a:prstGeom prst="rect">
            <a:avLst/>
          </a:prstGeom>
          <a:noFill/>
        </p:spPr>
        <p:txBody>
          <a:bodyPr wrap="square" rtlCol="0">
            <a:spAutoFit/>
          </a:bodyPr>
          <a:lstStyle/>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 Mahoney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has worked in the aging network for over 25 years as a Social Worker, Caregiver Coordinator, Elder Benefit Specialist and Older American’s Act Consultant.  Her most recent position is with the Greater Wisconsin Agency on Aging Resources working as a Caregiver Support Specialist to oversee the National Family Caregiver Support Program and Alzheimer’s Family Caregiver Support Program.  She serves on the steering committee for the Wisconsin Family and Caregiver Support Alliance and is a member of the Governor’s Task Force on Caregiving.</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Janet Zander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Advocacy &amp; Public Policy Coordinator at Greater Wisconsin Agency on Aging Resources, Inc. She is an experienced Policy Coordinator with a demonstrated history of working in the public policy industry and is skilled in Grassroots Organizing and Volunteer Management.</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4" name="Picture 13">
            <a:hlinkClick r:id="rId3"/>
            <a:extLst>
              <a:ext uri="{FF2B5EF4-FFF2-40B4-BE49-F238E27FC236}">
                <a16:creationId xmlns:a16="http://schemas.microsoft.com/office/drawing/2014/main" id="{B92504E5-8C43-46C1-AEC7-CA4AA244945E}"/>
              </a:ext>
            </a:extLst>
          </p:cNvPr>
          <p:cNvPicPr>
            <a:picLocks noChangeAspect="1"/>
          </p:cNvPicPr>
          <p:nvPr/>
        </p:nvPicPr>
        <p:blipFill>
          <a:blip r:embed="rId4"/>
          <a:srcRect/>
          <a:stretch/>
        </p:blipFill>
        <p:spPr>
          <a:xfrm>
            <a:off x="1378850" y="1299918"/>
            <a:ext cx="1012658" cy="1020086"/>
          </a:xfrm>
          <a:prstGeom prst="rect">
            <a:avLst/>
          </a:prstGeom>
        </p:spPr>
      </p:pic>
      <p:pic>
        <p:nvPicPr>
          <p:cNvPr id="3" name="Picture 2">
            <a:extLst>
              <a:ext uri="{FF2B5EF4-FFF2-40B4-BE49-F238E27FC236}">
                <a16:creationId xmlns:a16="http://schemas.microsoft.com/office/drawing/2014/main" id="{FF153C28-7C36-44FF-8997-6892F2C6FF2E}"/>
              </a:ext>
            </a:extLst>
          </p:cNvPr>
          <p:cNvPicPr>
            <a:picLocks noChangeAspect="1"/>
          </p:cNvPicPr>
          <p:nvPr/>
        </p:nvPicPr>
        <p:blipFill>
          <a:blip r:embed="rId5"/>
          <a:stretch>
            <a:fillRect/>
          </a:stretch>
        </p:blipFill>
        <p:spPr>
          <a:xfrm>
            <a:off x="1378850" y="3190375"/>
            <a:ext cx="1012658" cy="1012658"/>
          </a:xfrm>
          <a:prstGeom prst="rect">
            <a:avLst/>
          </a:prstGeom>
        </p:spPr>
      </p:pic>
    </p:spTree>
    <p:extLst>
      <p:ext uri="{BB962C8B-B14F-4D97-AF65-F5344CB8AC3E}">
        <p14:creationId xmlns:p14="http://schemas.microsoft.com/office/powerpoint/2010/main" val="372395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37AB-5273-42A8-9B37-D1C832019C0B}"/>
              </a:ext>
            </a:extLst>
          </p:cNvPr>
          <p:cNvSpPr>
            <a:spLocks noGrp="1"/>
          </p:cNvSpPr>
          <p:nvPr>
            <p:ph type="title"/>
          </p:nvPr>
        </p:nvSpPr>
        <p:spPr/>
        <p:txBody>
          <a:bodyPr>
            <a:normAutofit/>
          </a:bodyPr>
          <a:lstStyle/>
          <a:p>
            <a:r>
              <a:rPr lang="en-US" sz="2400" dirty="0">
                <a:solidFill>
                  <a:srgbClr val="0F2D52"/>
                </a:solidFill>
                <a:latin typeface="Helvetica Neue Condensed" panose="02000503000000020004" pitchFamily="2" charset="0"/>
              </a:rPr>
              <a:t>Today: Financial Security and Caregiver Friendly Workplaces(Module 4)</a:t>
            </a:r>
            <a:br>
              <a:rPr lang="en-US" sz="2400" dirty="0">
                <a:solidFill>
                  <a:srgbClr val="0F2D52"/>
                </a:solidFill>
                <a:latin typeface="Helvetica Neue Condensed" panose="02000503000000020004" pitchFamily="2" charset="0"/>
              </a:rPr>
            </a:br>
            <a:endParaRPr lang="en-US" dirty="0"/>
          </a:p>
        </p:txBody>
      </p:sp>
      <p:sp>
        <p:nvSpPr>
          <p:cNvPr id="3" name="Content Placeholder 2">
            <a:extLst>
              <a:ext uri="{FF2B5EF4-FFF2-40B4-BE49-F238E27FC236}">
                <a16:creationId xmlns:a16="http://schemas.microsoft.com/office/drawing/2014/main" id="{C23A2B6A-7488-4A27-AE30-F0451FA90FB2}"/>
              </a:ext>
            </a:extLst>
          </p:cNvPr>
          <p:cNvSpPr>
            <a:spLocks noGrp="1"/>
          </p:cNvSpPr>
          <p:nvPr>
            <p:ph idx="1"/>
          </p:nvPr>
        </p:nvSpPr>
        <p:spPr>
          <a:xfrm>
            <a:off x="1539758" y="4681738"/>
            <a:ext cx="7909706" cy="5422967"/>
          </a:xfrm>
        </p:spPr>
        <p:txBody>
          <a:bodyPr>
            <a:normAutofit/>
          </a:bodyPr>
          <a:lstStyle/>
          <a:p>
            <a:r>
              <a:rPr lang="en-US" dirty="0"/>
              <a:t>RECOMMENDATION:</a:t>
            </a:r>
          </a:p>
          <a:p>
            <a:r>
              <a:rPr lang="en-US" dirty="0"/>
              <a:t>SUPPORT FINANCIAL SECURITY AND CAREGIVER-FRIENDLY WORKPLACES.</a:t>
            </a:r>
            <a:endParaRPr lang="en-US" dirty="0">
              <a:latin typeface="Helvetica Neue"/>
            </a:endParaRPr>
          </a:p>
          <a:p>
            <a:pPr marL="514350"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p:txBody>
      </p:sp>
      <p:pic>
        <p:nvPicPr>
          <p:cNvPr id="4" name="Picture 3">
            <a:extLst>
              <a:ext uri="{FF2B5EF4-FFF2-40B4-BE49-F238E27FC236}">
                <a16:creationId xmlns:a16="http://schemas.microsoft.com/office/drawing/2014/main" id="{6C208E8F-8B81-4C3E-A748-559DE940F139}"/>
              </a:ext>
            </a:extLst>
          </p:cNvPr>
          <p:cNvPicPr>
            <a:picLocks noChangeAspect="1"/>
          </p:cNvPicPr>
          <p:nvPr/>
        </p:nvPicPr>
        <p:blipFill>
          <a:blip r:embed="rId3"/>
          <a:srcRect/>
          <a:stretch/>
        </p:blipFill>
        <p:spPr>
          <a:xfrm>
            <a:off x="3779561" y="1297200"/>
            <a:ext cx="2994218" cy="2994218"/>
          </a:xfrm>
          <a:prstGeom prst="rect">
            <a:avLst/>
          </a:prstGeom>
        </p:spPr>
      </p:pic>
    </p:spTree>
    <p:extLst>
      <p:ext uri="{BB962C8B-B14F-4D97-AF65-F5344CB8AC3E}">
        <p14:creationId xmlns:p14="http://schemas.microsoft.com/office/powerpoint/2010/main" val="408990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Panelists</a:t>
            </a:r>
          </a:p>
        </p:txBody>
      </p:sp>
      <p:sp>
        <p:nvSpPr>
          <p:cNvPr id="5" name="AutoShape 6">
            <a:extLst>
              <a:ext uri="{FF2B5EF4-FFF2-40B4-BE49-F238E27FC236}">
                <a16:creationId xmlns:a16="http://schemas.microsoft.com/office/drawing/2014/main" id="{E43807CD-CF1A-42E8-BD2E-D25A16E2E1C9}"/>
              </a:ext>
            </a:extLst>
          </p:cNvPr>
          <p:cNvSpPr>
            <a:spLocks noGrp="1" noChangeAspect="1" noChangeArrowheads="1"/>
          </p:cNvSpPr>
          <p:nvPr>
            <p:ph idx="1"/>
          </p:nvPr>
        </p:nvSpPr>
        <p:spPr bwMode="auto">
          <a:xfrm>
            <a:off x="1624262" y="1913022"/>
            <a:ext cx="7603875" cy="34756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a:p>
            <a:r>
              <a:rPr lang="en-US" dirty="0"/>
              <a:t>[List, include headshots if possible]</a:t>
            </a:r>
          </a:p>
        </p:txBody>
      </p:sp>
    </p:spTree>
    <p:extLst>
      <p:ext uri="{BB962C8B-B14F-4D97-AF65-F5344CB8AC3E}">
        <p14:creationId xmlns:p14="http://schemas.microsoft.com/office/powerpoint/2010/main" val="276128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Q &amp; A</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086683" cy="980236"/>
          </a:xfrm>
        </p:spPr>
        <p:txBody>
          <a:bodyPr>
            <a:normAutofit/>
          </a:bodyPr>
          <a:lstStyle/>
          <a:p>
            <a:endParaRPr lang="en-US" dirty="0"/>
          </a:p>
          <a:p>
            <a:endParaRPr lang="en-US" dirty="0"/>
          </a:p>
        </p:txBody>
      </p:sp>
    </p:spTree>
    <p:extLst>
      <p:ext uri="{BB962C8B-B14F-4D97-AF65-F5344CB8AC3E}">
        <p14:creationId xmlns:p14="http://schemas.microsoft.com/office/powerpoint/2010/main" val="84699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Thank you!</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251332" cy="980236"/>
          </a:xfrm>
        </p:spPr>
        <p:txBody>
          <a:bodyPr>
            <a:normAutofit fontScale="40000" lnSpcReduction="20000"/>
          </a:bodyPr>
          <a:lstStyle/>
          <a:p>
            <a:r>
              <a:rPr lang="en-US" sz="3000" b="1" dirty="0">
                <a:latin typeface="Helvetica" panose="020B0604020202020204" pitchFamily="34" charset="0"/>
                <a:cs typeface="Helvetica" panose="020B0604020202020204" pitchFamily="34" charset="0"/>
              </a:rPr>
              <a:t>NAC Project Team:</a:t>
            </a:r>
          </a:p>
          <a:p>
            <a:r>
              <a:rPr lang="en-US" sz="3000" dirty="0">
                <a:latin typeface="Helvetica" panose="020B0604020202020204" pitchFamily="34" charset="0"/>
                <a:cs typeface="Helvetica" panose="020B0604020202020204" pitchFamily="34" charset="0"/>
              </a:rPr>
              <a:t>Project Manager: Mike Wittke, Vice President, Research and Advocacy (</a:t>
            </a:r>
            <a:r>
              <a:rPr lang="en-US" sz="3000" dirty="0">
                <a:latin typeface="Helvetica" panose="020B0604020202020204" pitchFamily="34" charset="0"/>
                <a:cs typeface="Helvetica" panose="020B0604020202020204" pitchFamily="34" charset="0"/>
                <a:hlinkClick r:id="rId2"/>
              </a:rPr>
              <a:t>mike@caregiving.org</a:t>
            </a:r>
            <a:r>
              <a:rPr lang="en-US" sz="3000" dirty="0">
                <a:latin typeface="Helvetica" panose="020B0604020202020204" pitchFamily="34" charset="0"/>
                <a:cs typeface="Helvetica" panose="020B0604020202020204" pitchFamily="34" charset="0"/>
              </a:rPr>
              <a:t>) </a:t>
            </a:r>
          </a:p>
          <a:p>
            <a:r>
              <a:rPr lang="en-US" sz="3000" dirty="0">
                <a:latin typeface="Helvetica" panose="020B0604020202020204" pitchFamily="34" charset="0"/>
                <a:cs typeface="Helvetica" panose="020B0604020202020204" pitchFamily="34" charset="0"/>
              </a:rPr>
              <a:t>Project Advisor: Karen Rose, PHD, RN, FGSA, FAAN, Health &amp; Aging Policy Fellow (</a:t>
            </a:r>
            <a:r>
              <a:rPr lang="en-US" sz="3000" dirty="0">
                <a:latin typeface="Helvetica" panose="020B0604020202020204" pitchFamily="34" charset="0"/>
                <a:cs typeface="Helvetica" panose="020B0604020202020204" pitchFamily="34" charset="0"/>
                <a:hlinkClick r:id="rId3"/>
              </a:rPr>
              <a:t>rose.1482@osu.edu</a:t>
            </a:r>
            <a:r>
              <a:rPr lang="en-US" sz="3000" dirty="0">
                <a:latin typeface="Helvetica" panose="020B0604020202020204" pitchFamily="34" charset="0"/>
                <a:cs typeface="Helvetica" panose="020B0604020202020204" pitchFamily="34" charset="0"/>
              </a:rPr>
              <a:t>)  </a:t>
            </a:r>
            <a:endParaRPr lang="en-US" sz="3000" dirty="0"/>
          </a:p>
          <a:p>
            <a:endParaRPr lang="en-US" dirty="0"/>
          </a:p>
          <a:p>
            <a:endParaRPr lang="en-US" dirty="0"/>
          </a:p>
        </p:txBody>
      </p:sp>
    </p:spTree>
    <p:extLst>
      <p:ext uri="{BB962C8B-B14F-4D97-AF65-F5344CB8AC3E}">
        <p14:creationId xmlns:p14="http://schemas.microsoft.com/office/powerpoint/2010/main" val="4292764592"/>
      </p:ext>
    </p:extLst>
  </p:cSld>
  <p:clrMapOvr>
    <a:masterClrMapping/>
  </p:clrMapOvr>
</p:sld>
</file>

<file path=ppt/theme/theme1.xml><?xml version="1.0" encoding="utf-8"?>
<a:theme xmlns:a="http://schemas.openxmlformats.org/drawingml/2006/main" name="1_Custom Design">
  <a:themeElements>
    <a:clrScheme name="NAC">
      <a:dk1>
        <a:srgbClr val="0E2C52"/>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7980CDAADD404A8131D9B382532C6D" ma:contentTypeVersion="13" ma:contentTypeDescription="Create a new document." ma:contentTypeScope="" ma:versionID="66ac638501bea68f30f537899a83ae01">
  <xsd:schema xmlns:xsd="http://www.w3.org/2001/XMLSchema" xmlns:xs="http://www.w3.org/2001/XMLSchema" xmlns:p="http://schemas.microsoft.com/office/2006/metadata/properties" xmlns:ns2="e9824658-a102-458c-95ec-ca14f777f78c" xmlns:ns3="70fa97c2-9bad-4f59-ba21-fe2724512f7e" targetNamespace="http://schemas.microsoft.com/office/2006/metadata/properties" ma:root="true" ma:fieldsID="0331b2b9b77cb2dfb7a2adedb4d3c6e5" ns2:_="" ns3:_="">
    <xsd:import namespace="e9824658-a102-458c-95ec-ca14f777f78c"/>
    <xsd:import namespace="70fa97c2-9bad-4f59-ba21-fe2724512f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24658-a102-458c-95ec-ca14f777f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a97c2-9bad-4f59-ba21-fe2724512f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0fa97c2-9bad-4f59-ba21-fe2724512f7e">
      <UserInfo>
        <DisplayName/>
        <AccountId xsi:nil="true"/>
        <AccountType/>
      </UserInfo>
    </SharedWithUsers>
    <MediaLengthInSeconds xmlns="e9824658-a102-458c-95ec-ca14f777f7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AA3908-1D00-4FD8-A2AE-D96EFCA28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24658-a102-458c-95ec-ca14f777f78c"/>
    <ds:schemaRef ds:uri="70fa97c2-9bad-4f59-ba21-fe2724512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BEBB60-2C40-4D96-BE63-5A9E4DFE646E}">
  <ds:schemaRefs>
    <ds:schemaRef ds:uri="http://schemas.microsoft.com/office/2006/metadata/properties"/>
    <ds:schemaRef ds:uri="http://schemas.microsoft.com/office/infopath/2007/PartnerControls"/>
    <ds:schemaRef ds:uri="70fa97c2-9bad-4f59-ba21-fe2724512f7e"/>
    <ds:schemaRef ds:uri="e9824658-a102-458c-95ec-ca14f777f78c"/>
  </ds:schemaRefs>
</ds:datastoreItem>
</file>

<file path=customXml/itemProps3.xml><?xml version="1.0" encoding="utf-8"?>
<ds:datastoreItem xmlns:ds="http://schemas.openxmlformats.org/officeDocument/2006/customXml" ds:itemID="{0D23998B-D600-4367-8831-447B4DC8AE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27644</TotalTime>
  <Words>573</Words>
  <Application>Microsoft Office PowerPoint</Application>
  <PresentationFormat>Custom</PresentationFormat>
  <Paragraphs>73</Paragraphs>
  <Slides>9</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Helvetica</vt:lpstr>
      <vt:lpstr>Helvetica Neue</vt:lpstr>
      <vt:lpstr>Helvetica Neue Condensed</vt:lpstr>
      <vt:lpstr>HelveticaNeueLT Std Thin</vt:lpstr>
      <vt:lpstr>1_Custom Design</vt:lpstr>
      <vt:lpstr>Custom Design</vt:lpstr>
      <vt:lpstr>2_Custom Design</vt:lpstr>
      <vt:lpstr> </vt:lpstr>
      <vt:lpstr>Agenda</vt:lpstr>
      <vt:lpstr>MEET THE COHORT!</vt:lpstr>
      <vt:lpstr>PowerPoint Presentation</vt:lpstr>
      <vt:lpstr>PowerPoint Presentation</vt:lpstr>
      <vt:lpstr>Today: Financial Security and Caregiver Friendly Workplaces(Module 4) </vt:lpstr>
      <vt:lpstr>Panelists</vt:lpstr>
      <vt:lpstr> Q &amp; A</vt:lpstr>
      <vt:lpstr> Thank you!</vt:lpstr>
    </vt:vector>
  </TitlesOfParts>
  <Manager>karen@caregiving.org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LeFranc;karen@caregiving.org</dc:creator>
  <cp:lastModifiedBy>Karen Lindsey Marshall</cp:lastModifiedBy>
  <cp:revision>105</cp:revision>
  <cp:lastPrinted>2019-07-10T10:51:54Z</cp:lastPrinted>
  <dcterms:created xsi:type="dcterms:W3CDTF">2018-07-24T20:33:38Z</dcterms:created>
  <dcterms:modified xsi:type="dcterms:W3CDTF">2021-10-08T10:42:53Z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0x010100D37980CDAADD404A8131D9B382532C6D</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